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38"/>
  </p:notesMasterIdLst>
  <p:handoutMasterIdLst>
    <p:handoutMasterId r:id="rId39"/>
  </p:handoutMasterIdLst>
  <p:sldIdLst>
    <p:sldId id="320" r:id="rId2"/>
    <p:sldId id="364" r:id="rId3"/>
    <p:sldId id="321" r:id="rId4"/>
    <p:sldId id="365" r:id="rId5"/>
    <p:sldId id="366" r:id="rId6"/>
    <p:sldId id="388" r:id="rId7"/>
    <p:sldId id="389" r:id="rId8"/>
    <p:sldId id="367" r:id="rId9"/>
    <p:sldId id="368" r:id="rId10"/>
    <p:sldId id="324" r:id="rId11"/>
    <p:sldId id="325" r:id="rId12"/>
    <p:sldId id="326" r:id="rId13"/>
    <p:sldId id="363" r:id="rId14"/>
    <p:sldId id="327" r:id="rId15"/>
    <p:sldId id="328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23" r:id="rId25"/>
    <p:sldId id="346" r:id="rId26"/>
    <p:sldId id="347" r:id="rId27"/>
    <p:sldId id="349" r:id="rId28"/>
    <p:sldId id="350" r:id="rId29"/>
    <p:sldId id="358" r:id="rId30"/>
    <p:sldId id="351" r:id="rId31"/>
    <p:sldId id="359" r:id="rId32"/>
    <p:sldId id="354" r:id="rId33"/>
    <p:sldId id="360" r:id="rId34"/>
    <p:sldId id="361" r:id="rId35"/>
    <p:sldId id="322" r:id="rId36"/>
    <p:sldId id="35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3176-BDCC-49EA-B30D-5437BB8C7604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7CDD-B970-4E95-B4CD-CAD47DE6D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4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7907-3328-40C6-81DC-094447F4187C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BBA-87C4-482A-9ED2-FD5CC3AE6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z="4800" dirty="0"/>
              <a:t>CAP202-Lec#0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556070" y="5562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Created By: 		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Kumar Vishal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		(SCA),</a:t>
            </a:r>
            <a:r>
              <a:rPr lang="en-US" sz="2000" b="0" baseline="0" dirty="0">
                <a:solidFill>
                  <a:srgbClr val="002060"/>
                </a:solidFill>
                <a:latin typeface="Arial Rounded MT Bold" pitchFamily="34" charset="0"/>
              </a:rPr>
              <a:t> LPU</a:t>
            </a:r>
            <a:endParaRPr lang="en-US" sz="2000" b="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114800"/>
            <a:ext cx="7155254" cy="1600200"/>
          </a:xfrm>
        </p:spPr>
        <p:txBody>
          <a:bodyPr anchor="t">
            <a:noAutofit/>
          </a:bodyPr>
          <a:lstStyle>
            <a:lvl1pPr algn="r">
              <a:defRPr>
                <a:solidFill>
                  <a:srgbClr val="C00000"/>
                </a:solidFill>
              </a:defRPr>
            </a:lvl1pPr>
          </a:lstStyle>
          <a:p>
            <a:pPr algn="r"/>
            <a:r>
              <a:rPr lang="en-US" sz="3600" dirty="0">
                <a:solidFill>
                  <a:srgbClr val="C00000"/>
                </a:solidFill>
              </a:rPr>
              <a:t>Next Class: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0" y="685800"/>
            <a:ext cx="6400800" cy="5486400"/>
          </a:xfrm>
          <a:solidFill>
            <a:srgbClr val="FFE593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553200" y="685800"/>
            <a:ext cx="2590800" cy="5486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0" y="6553200"/>
            <a:ext cx="4572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OBJECT ORIENTED PROGRAMMING USING C++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0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18065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CAP444</a:t>
            </a:r>
            <a:br>
              <a:rPr lang="en-US" smtClean="0"/>
            </a:br>
            <a:r>
              <a:rPr lang="en-US" smtClean="0"/>
              <a:t>OBJECT ORIENTED PROGRAMMING USING C++</a:t>
            </a:r>
            <a:br>
              <a:rPr lang="en-US" smtClean="0"/>
            </a:b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14400" y="2971800"/>
            <a:ext cx="7086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Lecture #0</a:t>
            </a:r>
          </a:p>
          <a:p>
            <a:pPr algn="ctr"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The kick start session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2" descr="C++ APK 1.10.1 - download free apk from APKSum">
            <a:extLst>
              <a:ext uri="{FF2B5EF4-FFF2-40B4-BE49-F238E27FC236}">
                <a16:creationId xmlns:a16="http://schemas.microsoft.com/office/drawing/2014/main" xmlns="" id="{B5E672F1-6BC3-4B9B-87BB-D607A2AA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2672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33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hitch…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The three BURNING questions in mind…</a:t>
            </a:r>
          </a:p>
          <a:p>
            <a:pPr marL="457200" indent="-457200">
              <a:spcBef>
                <a:spcPts val="0"/>
              </a:spcBef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defRPr/>
            </a:pPr>
            <a:r>
              <a:rPr lang="en-US" dirty="0"/>
              <a:t>Why are we learning C++ language?</a:t>
            </a:r>
          </a:p>
          <a:p>
            <a:pPr marL="457200" indent="-457200">
              <a:spcBef>
                <a:spcPts val="0"/>
              </a:spcBef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defRPr/>
            </a:pPr>
            <a:r>
              <a:rPr lang="en-US" dirty="0"/>
              <a:t>What would we do with it?</a:t>
            </a:r>
          </a:p>
          <a:p>
            <a:pPr marL="457200" indent="-457200">
              <a:spcBef>
                <a:spcPts val="0"/>
              </a:spcBef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defRPr/>
            </a:pPr>
            <a:r>
              <a:rPr lang="en-US" dirty="0"/>
              <a:t>What will be the course outcome?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5" descr="http://www.anxiety.org/sites/default/files/contentpathway/signs-of-anxiety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29260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46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Let us re-invent 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begin with basics…</a:t>
            </a:r>
          </a:p>
          <a:p>
            <a:pPr marL="0" indent="0">
              <a:buNone/>
            </a:pPr>
            <a:r>
              <a:rPr lang="en-US" dirty="0"/>
              <a:t>Let us go to basics.</a:t>
            </a:r>
          </a:p>
          <a:p>
            <a:pPr marL="0" indent="0">
              <a:buNone/>
            </a:pPr>
            <a:r>
              <a:rPr lang="en-US" dirty="0"/>
              <a:t>Let us begin from toddling to learn to walk</a:t>
            </a:r>
          </a:p>
          <a:p>
            <a:endParaRPr lang="en-IN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63688" y="3356992"/>
            <a:ext cx="7267643" cy="3355072"/>
            <a:chOff x="1763688" y="3356992"/>
            <a:chExt cx="7267643" cy="3355072"/>
          </a:xfrm>
        </p:grpSpPr>
        <p:pic>
          <p:nvPicPr>
            <p:cNvPr id="4" name="Picture 2" descr="http://www.bcreative.al/wp-content/uploads/2011/10/Human-Evoluti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3356992"/>
              <a:ext cx="5482580" cy="274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967783" y="6188844"/>
              <a:ext cx="40635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Get ready to be </a:t>
              </a:r>
              <a:r>
                <a:rPr lang="en-US" sz="2800" b="1" dirty="0">
                  <a:solidFill>
                    <a:srgbClr val="FF0000"/>
                  </a:solidFill>
                </a:rPr>
                <a:t>childish</a:t>
              </a:r>
              <a:r>
                <a:rPr lang="en-US" sz="2800" b="1" dirty="0"/>
                <a:t>….</a:t>
              </a:r>
              <a:endParaRPr lang="en-I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203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look around our daily routine…</a:t>
            </a:r>
          </a:p>
          <a:p>
            <a:r>
              <a:rPr lang="en-US" dirty="0"/>
              <a:t>Let us see where all we do programming everyday</a:t>
            </a:r>
          </a:p>
          <a:p>
            <a:r>
              <a:rPr lang="en-US" dirty="0"/>
              <a:t>Simple things we do to start the day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1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xmlns="" id="{7CF4F936-9F27-4FC6-A75B-C86FC0E4C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3657600"/>
            <a:ext cx="7296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://www.drueckert.com/wp-content/uploads/Oral-Hygine-Brush-Teeth.jpg">
            <a:extLst>
              <a:ext uri="{FF2B5EF4-FFF2-40B4-BE49-F238E27FC236}">
                <a16:creationId xmlns:a16="http://schemas.microsoft.com/office/drawing/2014/main" xmlns="" id="{98558915-C89A-4E39-BF23-9DEB2C7FD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59375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095EEF-623D-4B45-94F9-325F7A335925}"/>
              </a:ext>
            </a:extLst>
          </p:cNvPr>
          <p:cNvSpPr txBox="1"/>
          <p:nvPr/>
        </p:nvSpPr>
        <p:spPr>
          <a:xfrm>
            <a:off x="923925" y="5695950"/>
            <a:ext cx="74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So there is ONE program you know which is there in you…</a:t>
            </a:r>
            <a:endParaRPr lang="en-I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There is a set procedure</a:t>
            </a:r>
          </a:p>
          <a:p>
            <a:pPr marL="457200" indent="-457200"/>
            <a:r>
              <a:rPr lang="en-US" dirty="0"/>
              <a:t>Each step is defined</a:t>
            </a:r>
          </a:p>
          <a:p>
            <a:pPr marL="457200" indent="-457200"/>
            <a:r>
              <a:rPr lang="en-US" dirty="0"/>
              <a:t>The occurrence is ordered</a:t>
            </a:r>
          </a:p>
          <a:p>
            <a:pPr marL="457200" indent="-457200"/>
            <a:r>
              <a:rPr lang="en-US" dirty="0"/>
              <a:t>Jump is NOT permitted</a:t>
            </a:r>
          </a:p>
          <a:p>
            <a:pPr marL="457200" indent="-457200"/>
            <a:r>
              <a:rPr lang="en-US" dirty="0"/>
              <a:t>A step cannot be skipped</a:t>
            </a:r>
            <a:endParaRPr lang="en-IN" dirty="0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1412776"/>
            <a:ext cx="3405343" cy="5112568"/>
            <a:chOff x="5715000" y="1412776"/>
            <a:chExt cx="3405343" cy="5112568"/>
          </a:xfrm>
        </p:grpSpPr>
        <p:grpSp>
          <p:nvGrpSpPr>
            <p:cNvPr id="4" name="Group 3"/>
            <p:cNvGrpSpPr/>
            <p:nvPr/>
          </p:nvGrpSpPr>
          <p:grpSpPr>
            <a:xfrm>
              <a:off x="5715000" y="1412776"/>
              <a:ext cx="1080120" cy="4968552"/>
              <a:chOff x="5580112" y="1412776"/>
              <a:chExt cx="1080120" cy="4968552"/>
            </a:xfrm>
          </p:grpSpPr>
          <p:sp>
            <p:nvSpPr>
              <p:cNvPr id="5" name="Flowchart: Alternate Process 4"/>
              <p:cNvSpPr/>
              <p:nvPr/>
            </p:nvSpPr>
            <p:spPr>
              <a:xfrm>
                <a:off x="5580112" y="1412776"/>
                <a:ext cx="1080120" cy="432048"/>
              </a:xfrm>
              <a:prstGeom prst="flowChartAlternate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Start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580112" y="2069559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Pick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580112" y="2717631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Rinse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580112" y="3365703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Apply Paste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80112" y="4013775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80112" y="4653136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Rinse Mouth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80112" y="5309919"/>
                <a:ext cx="1080120" cy="4233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Rinse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lowchart: Alternate Process 11"/>
              <p:cNvSpPr/>
              <p:nvPr/>
            </p:nvSpPr>
            <p:spPr>
              <a:xfrm>
                <a:off x="5580112" y="5949280"/>
                <a:ext cx="1080120" cy="432048"/>
              </a:xfrm>
              <a:prstGeom prst="flowChartAlternate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Stop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endCxn id="6" idx="0"/>
              </p:cNvCxnSpPr>
              <p:nvPr/>
            </p:nvCxnSpPr>
            <p:spPr>
              <a:xfrm>
                <a:off x="6120172" y="1844824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156176" y="2484185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6156176" y="3132257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6156176" y="3780329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56176" y="4428401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6156176" y="5076473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6156176" y="5733256"/>
                <a:ext cx="0" cy="2247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8" descr="http://www.drueckert.com/wp-content/uploads/Oral-Hygine-Brush-Teeth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4019493"/>
              <a:ext cx="2033743" cy="25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066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Daily 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us explore more as the day goes by…</a:t>
            </a:r>
            <a:endParaRPr lang="en-IN" altLang="en-US" dirty="0"/>
          </a:p>
          <a:p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0375" y="2346325"/>
            <a:ext cx="3540125" cy="3455988"/>
            <a:chOff x="460375" y="2134313"/>
            <a:chExt cx="3539495" cy="3454927"/>
          </a:xfrm>
        </p:grpSpPr>
        <p:pic>
          <p:nvPicPr>
            <p:cNvPr id="10" name="Picture 2" descr="http://toonclips.com/600/670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4313"/>
              <a:ext cx="3073524" cy="317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460375" y="5219908"/>
              <a:ext cx="353949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Going for a morning 0900 AM Class</a:t>
              </a:r>
              <a:endParaRPr lang="en-IN" altLang="en-US" sz="1800" b="1"/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859338" y="2209800"/>
            <a:ext cx="3332162" cy="3529013"/>
            <a:chOff x="4860032" y="1997551"/>
            <a:chExt cx="3330981" cy="3528973"/>
          </a:xfrm>
        </p:grpSpPr>
        <p:pic>
          <p:nvPicPr>
            <p:cNvPr id="8" name="Picture 4" descr="http://vecto.rs/1024/vector-of-a-happy-cartoon-summer-man-walking-with-a-big-smile-by-ron-leishman-2746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997551"/>
              <a:ext cx="3143980" cy="320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5148064" y="5157192"/>
              <a:ext cx="304294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Going for a movie at 0900 AM</a:t>
              </a:r>
              <a:endParaRPr lang="en-IN" altLang="en-US" sz="1800" b="1"/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69975" y="6143625"/>
            <a:ext cx="70770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0000"/>
                </a:solidFill>
              </a:rPr>
              <a:t>It is all about </a:t>
            </a:r>
            <a:r>
              <a:rPr lang="en-US" altLang="en-US" sz="2800" b="1" u="sng" dirty="0">
                <a:solidFill>
                  <a:srgbClr val="FF0000"/>
                </a:solidFill>
              </a:rPr>
              <a:t>WHICH</a:t>
            </a:r>
            <a:r>
              <a:rPr lang="en-US" altLang="en-US" sz="2800" b="1" dirty="0">
                <a:solidFill>
                  <a:srgbClr val="FF0000"/>
                </a:solidFill>
              </a:rPr>
              <a:t> program is loaded </a:t>
            </a:r>
            <a:r>
              <a:rPr lang="en-US" altLang="en-US" sz="2800" b="1" u="sng" dirty="0">
                <a:solidFill>
                  <a:srgbClr val="FF0000"/>
                </a:solidFill>
              </a:rPr>
              <a:t>WHEN</a:t>
            </a:r>
            <a:endParaRPr lang="en-IN" altLang="en-US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1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Daily routine</a:t>
            </a:r>
            <a:endParaRPr lang="en-I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8438" name="TextBox 2"/>
          <p:cNvSpPr txBox="1">
            <a:spLocks noChangeArrowheads="1"/>
          </p:cNvSpPr>
          <p:nvPr/>
        </p:nvSpPr>
        <p:spPr bwMode="auto">
          <a:xfrm>
            <a:off x="395288" y="1412875"/>
            <a:ext cx="84248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/>
              <a:t>The flow changes </a:t>
            </a:r>
            <a:endParaRPr lang="en-IN" altLang="en-US" dirty="0"/>
          </a:p>
        </p:txBody>
      </p:sp>
      <p:sp>
        <p:nvSpPr>
          <p:cNvPr id="18440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pic>
        <p:nvPicPr>
          <p:cNvPr id="18441" name="Picture 2" descr="http://toonclips.com/600/67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354513"/>
            <a:ext cx="2128838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4" descr="http://vecto.rs/1024/vector-of-a-happy-cartoon-summer-man-walking-with-a-big-smile-by-ron-leishman-274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2600"/>
            <a:ext cx="1474788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Alternate Process 15"/>
          <p:cNvSpPr/>
          <p:nvPr/>
        </p:nvSpPr>
        <p:spPr>
          <a:xfrm>
            <a:off x="3778250" y="1916113"/>
            <a:ext cx="1081088" cy="43338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276600" y="3265488"/>
            <a:ext cx="2087563" cy="102711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Where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Go?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8250" y="2636838"/>
            <a:ext cx="1081088" cy="43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Go!!!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4319588" y="2349500"/>
            <a:ext cx="0" cy="287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8" idx="0"/>
          </p:cNvCxnSpPr>
          <p:nvPr/>
        </p:nvCxnSpPr>
        <p:spPr>
          <a:xfrm>
            <a:off x="4319588" y="3068638"/>
            <a:ext cx="0" cy="196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1"/>
            <a:endCxn id="18441" idx="0"/>
          </p:cNvCxnSpPr>
          <p:nvPr/>
        </p:nvCxnSpPr>
        <p:spPr>
          <a:xfrm rot="10800000" flipV="1">
            <a:off x="1820863" y="3778250"/>
            <a:ext cx="1455737" cy="57626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3"/>
            <a:endCxn id="18442" idx="0"/>
          </p:cNvCxnSpPr>
          <p:nvPr/>
        </p:nvCxnSpPr>
        <p:spPr>
          <a:xfrm>
            <a:off x="5364163" y="3778250"/>
            <a:ext cx="1373187" cy="51435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0" name="TextBox 27"/>
          <p:cNvSpPr txBox="1">
            <a:spLocks noChangeArrowheads="1"/>
          </p:cNvSpPr>
          <p:nvPr/>
        </p:nvSpPr>
        <p:spPr bwMode="auto">
          <a:xfrm>
            <a:off x="2547938" y="3500438"/>
            <a:ext cx="65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Class</a:t>
            </a:r>
            <a:endParaRPr lang="en-IN" altLang="en-US" sz="1800"/>
          </a:p>
        </p:txBody>
      </p:sp>
      <p:sp>
        <p:nvSpPr>
          <p:cNvPr id="18451" name="TextBox 28"/>
          <p:cNvSpPr txBox="1">
            <a:spLocks noChangeArrowheads="1"/>
          </p:cNvSpPr>
          <p:nvPr/>
        </p:nvSpPr>
        <p:spPr bwMode="auto">
          <a:xfrm>
            <a:off x="5364163" y="3500438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Movie</a:t>
            </a:r>
            <a:endParaRPr lang="en-IN" altLang="en-US" sz="1800"/>
          </a:p>
        </p:txBody>
      </p:sp>
      <p:sp>
        <p:nvSpPr>
          <p:cNvPr id="32" name="Flowchart: Alternate Process 31"/>
          <p:cNvSpPr/>
          <p:nvPr/>
        </p:nvSpPr>
        <p:spPr>
          <a:xfrm>
            <a:off x="1279525" y="6165850"/>
            <a:ext cx="1081088" cy="43180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6197600" y="6165850"/>
            <a:ext cx="1081088" cy="43180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18441" idx="2"/>
            <a:endCxn id="32" idx="0"/>
          </p:cNvCxnSpPr>
          <p:nvPr/>
        </p:nvCxnSpPr>
        <p:spPr>
          <a:xfrm flipH="1">
            <a:off x="1820863" y="5876925"/>
            <a:ext cx="0" cy="288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442" idx="2"/>
            <a:endCxn id="33" idx="0"/>
          </p:cNvCxnSpPr>
          <p:nvPr/>
        </p:nvCxnSpPr>
        <p:spPr>
          <a:xfrm flipH="1">
            <a:off x="6737350" y="5795963"/>
            <a:ext cx="0" cy="3698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64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http://cdn01.dailycaller.com/wp-content/uploads/2012/10/Vladimir-Putin-sipping-tea.-Photo-AP-e13509569915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2492375"/>
            <a:ext cx="6096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Daily routine</a:t>
            </a:r>
            <a:endParaRPr lang="en-IN" altLang="en-US" dirty="0"/>
          </a:p>
        </p:txBody>
      </p:sp>
      <p:sp>
        <p:nvSpPr>
          <p:cNvPr id="19462" name="TextBox 2"/>
          <p:cNvSpPr txBox="1">
            <a:spLocks noChangeArrowheads="1"/>
          </p:cNvSpPr>
          <p:nvPr/>
        </p:nvSpPr>
        <p:spPr bwMode="auto">
          <a:xfrm>
            <a:off x="395288" y="1412875"/>
            <a:ext cx="84248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/>
              <a:t>Yet another example but more complex</a:t>
            </a:r>
          </a:p>
        </p:txBody>
      </p:sp>
      <p:sp>
        <p:nvSpPr>
          <p:cNvPr id="19463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sp>
        <p:nvSpPr>
          <p:cNvPr id="19464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5076825" y="2060575"/>
            <a:ext cx="3311525" cy="1081088"/>
            <a:chOff x="5076056" y="2060848"/>
            <a:chExt cx="3312368" cy="1080120"/>
          </a:xfrm>
        </p:grpSpPr>
        <p:sp>
          <p:nvSpPr>
            <p:cNvPr id="9" name="Rounded Rectangle 8"/>
            <p:cNvSpPr/>
            <p:nvPr/>
          </p:nvSpPr>
          <p:spPr>
            <a:xfrm>
              <a:off x="6660784" y="2060848"/>
              <a:ext cx="1727640" cy="9357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Vision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Sensor</a:t>
              </a:r>
              <a:endParaRPr lang="en-IN" dirty="0"/>
            </a:p>
          </p:txBody>
        </p:sp>
        <p:cxnSp>
          <p:nvCxnSpPr>
            <p:cNvPr id="12" name="Straight Arrow Connector 11"/>
            <p:cNvCxnSpPr>
              <a:stCxn id="9" idx="1"/>
            </p:cNvCxnSpPr>
            <p:nvPr/>
          </p:nvCxnSpPr>
          <p:spPr>
            <a:xfrm flipH="1">
              <a:off x="5076056" y="2528742"/>
              <a:ext cx="1584728" cy="61222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4608513" y="3284538"/>
            <a:ext cx="3779837" cy="936625"/>
            <a:chOff x="4608005" y="3284984"/>
            <a:chExt cx="3780419" cy="936104"/>
          </a:xfrm>
        </p:grpSpPr>
        <p:sp>
          <p:nvSpPr>
            <p:cNvPr id="26" name="Rounded Rectangle 25"/>
            <p:cNvSpPr/>
            <p:nvPr/>
          </p:nvSpPr>
          <p:spPr>
            <a:xfrm>
              <a:off x="6660958" y="3284984"/>
              <a:ext cx="1727466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Smell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Sensor</a:t>
              </a:r>
              <a:endParaRPr lang="en-IN" dirty="0"/>
            </a:p>
          </p:txBody>
        </p:sp>
        <p:cxnSp>
          <p:nvCxnSpPr>
            <p:cNvPr id="14" name="Straight Arrow Connector 13"/>
            <p:cNvCxnSpPr>
              <a:stCxn id="26" idx="1"/>
            </p:cNvCxnSpPr>
            <p:nvPr/>
          </p:nvCxnSpPr>
          <p:spPr>
            <a:xfrm flipH="1">
              <a:off x="4608005" y="3753036"/>
              <a:ext cx="2052953" cy="444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4787900" y="4221163"/>
            <a:ext cx="3600450" cy="1295400"/>
            <a:chOff x="4788024" y="4221088"/>
            <a:chExt cx="3600400" cy="1296144"/>
          </a:xfrm>
        </p:grpSpPr>
        <p:sp>
          <p:nvSpPr>
            <p:cNvPr id="30" name="Rounded Rectangle 29"/>
            <p:cNvSpPr/>
            <p:nvPr/>
          </p:nvSpPr>
          <p:spPr>
            <a:xfrm>
              <a:off x="6659661" y="4581657"/>
              <a:ext cx="1728763" cy="935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Radiation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Sensor</a:t>
              </a:r>
              <a:endParaRPr lang="en-IN" dirty="0"/>
            </a:p>
          </p:txBody>
        </p:sp>
        <p:cxnSp>
          <p:nvCxnSpPr>
            <p:cNvPr id="18" name="Straight Arrow Connector 17"/>
            <p:cNvCxnSpPr>
              <a:stCxn id="30" idx="1"/>
            </p:cNvCxnSpPr>
            <p:nvPr/>
          </p:nvCxnSpPr>
          <p:spPr>
            <a:xfrm flipH="1" flipV="1">
              <a:off x="4788024" y="4221088"/>
              <a:ext cx="1871637" cy="82756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3276600" y="4635500"/>
            <a:ext cx="5111750" cy="2033588"/>
            <a:chOff x="3275856" y="4635134"/>
            <a:chExt cx="5112568" cy="2034226"/>
          </a:xfrm>
        </p:grpSpPr>
        <p:sp>
          <p:nvSpPr>
            <p:cNvPr id="34" name="Rounded Rectangle 33"/>
            <p:cNvSpPr/>
            <p:nvPr/>
          </p:nvSpPr>
          <p:spPr>
            <a:xfrm>
              <a:off x="6660948" y="5734029"/>
              <a:ext cx="1727476" cy="935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Touch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Sensor</a:t>
              </a:r>
              <a:endParaRPr lang="en-IN" dirty="0"/>
            </a:p>
          </p:txBody>
        </p:sp>
        <p:cxnSp>
          <p:nvCxnSpPr>
            <p:cNvPr id="22" name="Straight Arrow Connector 21"/>
            <p:cNvCxnSpPr>
              <a:stCxn id="34" idx="1"/>
            </p:cNvCxnSpPr>
            <p:nvPr/>
          </p:nvCxnSpPr>
          <p:spPr>
            <a:xfrm flipH="1" flipV="1">
              <a:off x="3275856" y="4635134"/>
              <a:ext cx="3385092" cy="15657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8058150" y="1766888"/>
            <a:ext cx="762000" cy="4541837"/>
            <a:chOff x="8058373" y="1766801"/>
            <a:chExt cx="762100" cy="4542519"/>
          </a:xfrm>
        </p:grpSpPr>
        <p:pic>
          <p:nvPicPr>
            <p:cNvPr id="19482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4" y="1766801"/>
              <a:ext cx="762099" cy="76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3026941"/>
              <a:ext cx="762099" cy="76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4251077"/>
              <a:ext cx="762099" cy="76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5547221"/>
              <a:ext cx="762099" cy="76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307975" y="5229225"/>
            <a:ext cx="3125788" cy="584200"/>
            <a:chOff x="307975" y="5229200"/>
            <a:chExt cx="3126324" cy="584775"/>
          </a:xfrm>
        </p:grpSpPr>
        <p:pic>
          <p:nvPicPr>
            <p:cNvPr id="19478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30" y="5337025"/>
              <a:ext cx="41103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9" name="TextBox 38"/>
            <p:cNvSpPr txBox="1">
              <a:spLocks noChangeArrowheads="1"/>
            </p:cNvSpPr>
            <p:nvPr/>
          </p:nvSpPr>
          <p:spPr bwMode="auto">
            <a:xfrm>
              <a:off x="307975" y="5286399"/>
              <a:ext cx="172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If all sensors</a:t>
              </a:r>
              <a:endParaRPr lang="en-IN" altLang="en-US" sz="2400"/>
            </a:p>
          </p:txBody>
        </p:sp>
        <p:sp>
          <p:nvSpPr>
            <p:cNvPr id="40" name="TextBox 3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32769" y="5229200"/>
              <a:ext cx="583813" cy="58477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IN">
                  <a:noFill/>
                </a:rPr>
                <a:t> </a:t>
              </a:r>
            </a:p>
          </p:txBody>
        </p:sp>
        <p:sp>
          <p:nvSpPr>
            <p:cNvPr id="19481" name="TextBox 48"/>
            <p:cNvSpPr txBox="1">
              <a:spLocks noChangeArrowheads="1"/>
            </p:cNvSpPr>
            <p:nvPr/>
          </p:nvSpPr>
          <p:spPr bwMode="auto">
            <a:xfrm>
              <a:off x="2858500" y="5301208"/>
              <a:ext cx="5757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B050"/>
                  </a:solidFill>
                </a:rPr>
                <a:t>SIP</a:t>
              </a:r>
              <a:endParaRPr lang="en-IN" altLang="en-US" sz="24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3850" y="5805488"/>
            <a:ext cx="3722688" cy="584200"/>
            <a:chOff x="323528" y="5805264"/>
            <a:chExt cx="3722641" cy="584775"/>
          </a:xfrm>
        </p:grpSpPr>
        <p:sp>
          <p:nvSpPr>
            <p:cNvPr id="19474" name="TextBox 52"/>
            <p:cNvSpPr txBox="1">
              <a:spLocks noChangeArrowheads="1"/>
            </p:cNvSpPr>
            <p:nvPr/>
          </p:nvSpPr>
          <p:spPr bwMode="auto">
            <a:xfrm>
              <a:off x="323528" y="5862463"/>
              <a:ext cx="18360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If even one is</a:t>
              </a:r>
              <a:endParaRPr lang="en-IN" altLang="en-US" sz="2400"/>
            </a:p>
          </p:txBody>
        </p:sp>
        <p:sp>
          <p:nvSpPr>
            <p:cNvPr id="54" name="TextBox 5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48322" y="5805264"/>
              <a:ext cx="583813" cy="584775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IN">
                  <a:noFill/>
                </a:rPr>
                <a:t> </a:t>
              </a:r>
            </a:p>
          </p:txBody>
        </p:sp>
        <p:sp>
          <p:nvSpPr>
            <p:cNvPr id="19476" name="TextBox 54"/>
            <p:cNvSpPr txBox="1">
              <a:spLocks noChangeArrowheads="1"/>
            </p:cNvSpPr>
            <p:nvPr/>
          </p:nvSpPr>
          <p:spPr bwMode="auto">
            <a:xfrm>
              <a:off x="2874053" y="5877272"/>
              <a:ext cx="11721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FF0000"/>
                  </a:solidFill>
                </a:rPr>
                <a:t>WAIT!!!</a:t>
              </a:r>
              <a:endParaRPr lang="en-IN" altLang="en-US" sz="2400" b="1">
                <a:solidFill>
                  <a:srgbClr val="FF0000"/>
                </a:solidFill>
              </a:endParaRPr>
            </a:p>
          </p:txBody>
        </p:sp>
        <p:pic>
          <p:nvPicPr>
            <p:cNvPr id="19477" name="Picture 9" descr="http://www.clipartbest.com/cliparts/yco/6Mq/yco6MqgcE.jpe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5877272"/>
              <a:ext cx="427807" cy="427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752600" y="2613025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00"/>
                </a:solidFill>
              </a:rPr>
              <a:t>Sipping TEA</a:t>
            </a:r>
            <a:endParaRPr lang="en-IN" altLang="en-US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7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So what does this mean?</a:t>
            </a:r>
            <a:endParaRPr lang="en-IN" altLang="en-US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5288" y="1412875"/>
            <a:ext cx="75612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Take ANY activity of the day…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It will have a set procedure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It has to be done in a designated way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If not done the specified way will yield wrong results.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Success in doing it depends on how closer one is to the prescribed method.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accent1"/>
                </a:solidFill>
              </a:rPr>
              <a:t>This clearly shows that everything has a </a:t>
            </a:r>
            <a:endParaRPr lang="en-IN" altLang="en-US" dirty="0">
              <a:solidFill>
                <a:schemeClr val="accent1"/>
              </a:solidFill>
            </a:endParaRPr>
          </a:p>
        </p:txBody>
      </p:sp>
      <p:sp>
        <p:nvSpPr>
          <p:cNvPr id="2048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sp>
        <p:nvSpPr>
          <p:cNvPr id="2048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32138" y="5445125"/>
            <a:ext cx="2160587" cy="1085850"/>
            <a:chOff x="3131840" y="5661248"/>
            <a:chExt cx="2160240" cy="1152128"/>
          </a:xfrm>
        </p:grpSpPr>
        <p:sp>
          <p:nvSpPr>
            <p:cNvPr id="8" name="Oval 7"/>
            <p:cNvSpPr/>
            <p:nvPr/>
          </p:nvSpPr>
          <p:spPr>
            <a:xfrm>
              <a:off x="3131840" y="5699990"/>
              <a:ext cx="2160240" cy="111338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+mn-lt"/>
                  <a:cs typeface="+mn-cs"/>
                </a:rPr>
                <a:t>Logic</a:t>
              </a:r>
            </a:p>
          </p:txBody>
        </p:sp>
      </p:grpSp>
      <p:pic>
        <p:nvPicPr>
          <p:cNvPr id="20489" name="Picture 4" descr="http://ctmls.ctreal.com/wp-content/uploads/2012/02/ppc-ad-copy-writ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125538"/>
            <a:ext cx="14366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6" descr="http://homedesigni.com/wp-content/uploads/2014/01/kitchen-clip-art-black-and-white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2781300"/>
            <a:ext cx="15208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4365625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 descr="http://www.aperfectworld.org/clipart/communications/talking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699125"/>
            <a:ext cx="1206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55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Logic, logic and logic</a:t>
            </a:r>
            <a:endParaRPr lang="en-IN" altLang="en-US" dirty="0"/>
          </a:p>
        </p:txBody>
      </p:sp>
      <p:sp>
        <p:nvSpPr>
          <p:cNvPr id="21509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sp>
        <p:nvSpPr>
          <p:cNvPr id="21510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sp>
        <p:nvSpPr>
          <p:cNvPr id="9" name="Rectangle 8"/>
          <p:cNvSpPr/>
          <p:nvPr/>
        </p:nvSpPr>
        <p:spPr>
          <a:xfrm>
            <a:off x="3570593" y="3284984"/>
            <a:ext cx="2369559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Logic</a:t>
            </a:r>
          </a:p>
        </p:txBody>
      </p:sp>
      <p:pic>
        <p:nvPicPr>
          <p:cNvPr id="21512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425575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2" descr="http://www.maranausd.org/images/pages/N7365/Math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078038"/>
            <a:ext cx="1338263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5" descr="http://1.bp.blogspot.com/_ue2_vDGeEV8/TU8uTUUxRPI/AAAAAAAAFvo/zUYjtYJVp1E/s1600/hands+on+scienc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3068638"/>
            <a:ext cx="183197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7" descr="http://ww2.valdosta.edu/~bfellis/socialstudiesclipar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4287838"/>
            <a:ext cx="1233488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9" descr="http://bestclipartblog.com/clipart-pics/weather-clipart-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5199063"/>
            <a:ext cx="1363663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1" descr="http://vector.me/files/images/1/1/110126/aircraft_clip_a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5457825"/>
            <a:ext cx="14573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13" descr="http://ec.l.thumbs.canstockphoto.com/canstock63179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527175"/>
            <a:ext cx="9429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5" descr="http://thumbs.dreamstime.com/z/bridge-collection-clip-art-various-bridges-3212170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4335463"/>
            <a:ext cx="145573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18" descr="http://fc09.deviantart.net/fs70/i/2011/246/0/a/biology_by_deviant_defaroe-d48qsmw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536825"/>
            <a:ext cx="21494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62062"/>
            <a:ext cx="8229600" cy="51387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LTP – 3 0 0 [Three lectures/week]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Text Book</a:t>
            </a:r>
          </a:p>
          <a:p>
            <a:pPr marL="0" indent="0">
              <a:buNone/>
              <a:defRPr/>
            </a:pPr>
            <a:r>
              <a:rPr lang="en-US" sz="20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OBJECT ORIENTED PROGRAMMING WITH ANSI &amp; TRUBO C++ by ASHOK N. KAMTHANE, PERASON EDUCATION</a:t>
            </a: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Reference Books:</a:t>
            </a:r>
          </a:p>
          <a:p>
            <a:pPr marL="0" indent="0">
              <a:buNone/>
              <a:defRPr/>
            </a:pPr>
            <a:r>
              <a:rPr lang="en-US" sz="2400" cap="all" dirty="0"/>
              <a:t>Object Oriented Programming In C++</a:t>
            </a:r>
          </a:p>
          <a:p>
            <a:pPr marL="0" indent="0">
              <a:buNone/>
              <a:defRPr/>
            </a:pPr>
            <a:r>
              <a:rPr lang="en-US" sz="2400" cap="all" dirty="0"/>
              <a:t>By Robert </a:t>
            </a:r>
            <a:r>
              <a:rPr lang="en-US" sz="2400" cap="all" dirty="0" err="1"/>
              <a:t>Lafore</a:t>
            </a:r>
            <a:r>
              <a:rPr lang="en-US" sz="2400" cap="all" dirty="0"/>
              <a:t>, </a:t>
            </a:r>
            <a:r>
              <a:rPr lang="en-US" sz="2400" cap="all" dirty="0" err="1"/>
              <a:t>Galgotia</a:t>
            </a:r>
            <a:r>
              <a:rPr lang="en-US" sz="2400" cap="all" dirty="0"/>
              <a:t> Publications</a:t>
            </a:r>
          </a:p>
          <a:p>
            <a:pPr marL="0" indent="0">
              <a:buNone/>
              <a:defRPr/>
            </a:pP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520E4E4-920F-4315-8F54-1CA3C454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33815"/>
            <a:ext cx="1524000" cy="21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E7C76B-1A58-46CB-B2A5-78C2C1782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957473"/>
            <a:ext cx="2114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next?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If there is logic in anything and everything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There has to be ways to represent logic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There has to be modes to modify and re-represent logic.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There should be methodology to implement and re-design logic.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And for all this…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029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 descr="http://www.illustrationsof.com/royalty-free-computer-clipart-illustration-78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3" y="1639888"/>
            <a:ext cx="2068512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next?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6778625" cy="20447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There has to be logic machine to assimilate, understand, solve, store, retrieve and represent logic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188" y="3822700"/>
            <a:ext cx="6121400" cy="2044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There has to be a LANGUAGE to communicate with the logic machine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032250" y="4221163"/>
            <a:ext cx="4945063" cy="2379662"/>
            <a:chOff x="4032911" y="4221088"/>
            <a:chExt cx="4943941" cy="2379979"/>
          </a:xfrm>
        </p:grpSpPr>
        <p:pic>
          <p:nvPicPr>
            <p:cNvPr id="23562" name="Picture 7" descr="http://imageenvision.com/450/26236-clip-art-graphic-of-a-desktop-computer-cartoon-character-crashing-by-toons4biz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3" name="TextBox 5"/>
            <p:cNvSpPr txBox="1">
              <a:spLocks noChangeArrowheads="1"/>
            </p:cNvSpPr>
            <p:nvPr/>
          </p:nvSpPr>
          <p:spPr bwMode="auto">
            <a:xfrm>
              <a:off x="4032911" y="5662348"/>
              <a:ext cx="2699329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700" b="1" dirty="0">
                  <a:solidFill>
                    <a:srgbClr val="002060"/>
                  </a:solidFill>
                </a:rPr>
                <a:t>Otherwise….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8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/>
              <a:t>Diving deeper…</a:t>
            </a:r>
            <a:endParaRPr lang="en-IN" altLang="en-US" dirty="0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50825" y="1484313"/>
            <a:ext cx="4894263" cy="2193925"/>
            <a:chOff x="251520" y="1484784"/>
            <a:chExt cx="4894165" cy="2193476"/>
          </a:xfrm>
        </p:grpSpPr>
        <p:pic>
          <p:nvPicPr>
            <p:cNvPr id="24590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50122" y="1681594"/>
              <a:ext cx="3095563" cy="1799857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How do I get A+ grade in CAP444?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519488" y="2978150"/>
            <a:ext cx="2119312" cy="2860675"/>
            <a:chOff x="3519450" y="2977566"/>
            <a:chExt cx="2118856" cy="2860934"/>
          </a:xfrm>
        </p:grpSpPr>
        <p:sp>
          <p:nvSpPr>
            <p:cNvPr id="9" name="Down Arrow 8"/>
            <p:cNvSpPr/>
            <p:nvPr/>
          </p:nvSpPr>
          <p:spPr>
            <a:xfrm>
              <a:off x="4163836" y="2977566"/>
              <a:ext cx="590423" cy="7001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pic>
          <p:nvPicPr>
            <p:cNvPr id="24589" name="Picture 15" descr="http://designmascots.com/1024/clipart-of-a-confused-desktop-royalty-free-by-toons4biz-11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0" y="3678260"/>
              <a:ext cx="2118856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508625" y="3808413"/>
            <a:ext cx="2835275" cy="1900237"/>
            <a:chOff x="5508104" y="3808870"/>
            <a:chExt cx="2835124" cy="1899020"/>
          </a:xfrm>
        </p:grpSpPr>
        <p:sp>
          <p:nvSpPr>
            <p:cNvPr id="11" name="Right Arrow 10"/>
            <p:cNvSpPr/>
            <p:nvPr/>
          </p:nvSpPr>
          <p:spPr>
            <a:xfrm>
              <a:off x="5508104" y="4437117"/>
              <a:ext cx="863554" cy="5045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pic>
          <p:nvPicPr>
            <p:cNvPr id="24587" name="Picture 18" descr="http://openclipart.org/image/800px/svg_to_png/15813/Arnoud999_Right_or_wrong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3808870"/>
              <a:ext cx="1899020" cy="189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28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/>
              <a:t>Diving deeper…</a:t>
            </a:r>
            <a:endParaRPr lang="en-IN" alt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50825" y="1484313"/>
            <a:ext cx="4894263" cy="2193925"/>
            <a:chOff x="251520" y="1484784"/>
            <a:chExt cx="4894165" cy="2193476"/>
          </a:xfrm>
        </p:grpSpPr>
        <p:pic>
          <p:nvPicPr>
            <p:cNvPr id="25615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50122" y="1681594"/>
              <a:ext cx="3095563" cy="1799857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How do I get A+ grade in CAP444?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6267450" y="4478338"/>
            <a:ext cx="6492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403350" y="3068638"/>
            <a:ext cx="2520950" cy="2305050"/>
            <a:chOff x="1403648" y="3068960"/>
            <a:chExt cx="2520280" cy="2304256"/>
          </a:xfrm>
        </p:grpSpPr>
        <p:sp>
          <p:nvSpPr>
            <p:cNvPr id="3" name="Flowchart: Alternate Process 2"/>
            <p:cNvSpPr/>
            <p:nvPr/>
          </p:nvSpPr>
          <p:spPr>
            <a:xfrm>
              <a:off x="1403648" y="3860849"/>
              <a:ext cx="2520280" cy="151236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If marks are greater than or equal to 85.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A program written in C++ language with </a:t>
              </a:r>
              <a:r>
                <a:rPr lang="en-US" sz="2000" b="1" dirty="0">
                  <a:solidFill>
                    <a:srgbClr val="FF0000"/>
                  </a:solidFill>
                </a:rPr>
                <a:t>LOGIC</a:t>
              </a:r>
            </a:p>
          </p:txBody>
        </p:sp>
        <p:sp>
          <p:nvSpPr>
            <p:cNvPr id="6" name="Down Arrow 5"/>
            <p:cNvSpPr/>
            <p:nvPr/>
          </p:nvSpPr>
          <p:spPr>
            <a:xfrm>
              <a:off x="2340024" y="3068960"/>
              <a:ext cx="720533" cy="7918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37544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924300" y="3576638"/>
            <a:ext cx="2343150" cy="2081212"/>
            <a:chOff x="3923928" y="3576478"/>
            <a:chExt cx="2344172" cy="2081307"/>
          </a:xfrm>
        </p:grpSpPr>
        <p:pic>
          <p:nvPicPr>
            <p:cNvPr id="25611" name="Picture 2" descr="http://janellerydell.com/wp-content/uploads/2011/08/happy-pc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170" y="3576478"/>
              <a:ext cx="2011930" cy="208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>
              <a:off x="3923928" y="4522671"/>
              <a:ext cx="647983" cy="63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2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course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Principles of OOP's</a:t>
            </a:r>
            <a:endParaRPr lang="en-US" sz="2800" dirty="0">
              <a:latin typeface="Tahoma" panose="020B0604030504040204" pitchFamily="34" charset="0"/>
            </a:endParaRPr>
          </a:p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Operator Overloading and Type Conversions</a:t>
            </a:r>
          </a:p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Run-time Polymorphism and Virtual Functions</a:t>
            </a:r>
          </a:p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Working with Files and Streams</a:t>
            </a:r>
          </a:p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Generic Programming with Templates</a:t>
            </a:r>
          </a:p>
          <a:p>
            <a:pPr>
              <a:defRPr/>
            </a:pPr>
            <a:r>
              <a:rPr lang="en-US" sz="2800" i="0" u="none" strike="noStrike" baseline="0" dirty="0">
                <a:latin typeface="Verdana,Bold"/>
              </a:rPr>
              <a:t>Exception Handling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263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US" altLang="en-US"/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107950" y="1268413"/>
            <a:ext cx="89281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1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276600" y="4191000"/>
            <a:ext cx="1828800" cy="1728788"/>
          </a:xfrm>
          <a:custGeom>
            <a:avLst/>
            <a:gdLst>
              <a:gd name="connsiteX0" fmla="*/ 0 w 2410827"/>
              <a:gd name="connsiteY0" fmla="*/ 1205414 h 2410827"/>
              <a:gd name="connsiteX1" fmla="*/ 1205414 w 2410827"/>
              <a:gd name="connsiteY1" fmla="*/ 0 h 2410827"/>
              <a:gd name="connsiteX2" fmla="*/ 2410828 w 2410827"/>
              <a:gd name="connsiteY2" fmla="*/ 1205414 h 2410827"/>
              <a:gd name="connsiteX3" fmla="*/ 1205414 w 2410827"/>
              <a:gd name="connsiteY3" fmla="*/ 2410828 h 2410827"/>
              <a:gd name="connsiteX4" fmla="*/ 0 w 2410827"/>
              <a:gd name="connsiteY4" fmla="*/ 1205414 h 24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827" h="2410827">
                <a:moveTo>
                  <a:pt x="0" y="1205414"/>
                </a:moveTo>
                <a:cubicBezTo>
                  <a:pt x="0" y="539682"/>
                  <a:pt x="539682" y="0"/>
                  <a:pt x="1205414" y="0"/>
                </a:cubicBezTo>
                <a:cubicBezTo>
                  <a:pt x="1871146" y="0"/>
                  <a:pt x="2410828" y="539682"/>
                  <a:pt x="2410828" y="1205414"/>
                </a:cubicBezTo>
                <a:cubicBezTo>
                  <a:pt x="2410828" y="1871146"/>
                  <a:pt x="1871146" y="2410828"/>
                  <a:pt x="1205414" y="2410828"/>
                </a:cubicBezTo>
                <a:cubicBezTo>
                  <a:pt x="539682" y="2410828"/>
                  <a:pt x="0" y="1871146"/>
                  <a:pt x="0" y="1205414"/>
                </a:cubicBez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94332" tIns="394332" rIns="394332" bIns="394332" spcCol="1270" anchor="ctr"/>
          <a:lstStyle/>
          <a:p>
            <a:pPr algn="ctr" defTabSz="2889250">
              <a:lnSpc>
                <a:spcPct val="90000"/>
              </a:lnSpc>
              <a:spcAft>
                <a:spcPct val="35000"/>
              </a:spcAft>
              <a:defRPr/>
            </a:pPr>
            <a:endParaRPr lang="en-US" sz="6500" dirty="0"/>
          </a:p>
        </p:txBody>
      </p:sp>
      <p:sp>
        <p:nvSpPr>
          <p:cNvPr id="19" name="Freeform 18"/>
          <p:cNvSpPr/>
          <p:nvPr/>
        </p:nvSpPr>
        <p:spPr bwMode="auto">
          <a:xfrm>
            <a:off x="6853238" y="3657600"/>
            <a:ext cx="2290762" cy="1831975"/>
          </a:xfrm>
          <a:custGeom>
            <a:avLst/>
            <a:gdLst>
              <a:gd name="connsiteX0" fmla="*/ 0 w 2290286"/>
              <a:gd name="connsiteY0" fmla="*/ 183223 h 1832229"/>
              <a:gd name="connsiteX1" fmla="*/ 183223 w 2290286"/>
              <a:gd name="connsiteY1" fmla="*/ 0 h 1832229"/>
              <a:gd name="connsiteX2" fmla="*/ 2107063 w 2290286"/>
              <a:gd name="connsiteY2" fmla="*/ 0 h 1832229"/>
              <a:gd name="connsiteX3" fmla="*/ 2290286 w 2290286"/>
              <a:gd name="connsiteY3" fmla="*/ 183223 h 1832229"/>
              <a:gd name="connsiteX4" fmla="*/ 2290286 w 2290286"/>
              <a:gd name="connsiteY4" fmla="*/ 1649006 h 1832229"/>
              <a:gd name="connsiteX5" fmla="*/ 2107063 w 2290286"/>
              <a:gd name="connsiteY5" fmla="*/ 1832229 h 1832229"/>
              <a:gd name="connsiteX6" fmla="*/ 183223 w 2290286"/>
              <a:gd name="connsiteY6" fmla="*/ 1832229 h 1832229"/>
              <a:gd name="connsiteX7" fmla="*/ 0 w 2290286"/>
              <a:gd name="connsiteY7" fmla="*/ 1649006 h 1832229"/>
              <a:gd name="connsiteX8" fmla="*/ 0 w 2290286"/>
              <a:gd name="connsiteY8" fmla="*/ 183223 h 183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0286" h="1832229">
                <a:moveTo>
                  <a:pt x="0" y="183223"/>
                </a:moveTo>
                <a:cubicBezTo>
                  <a:pt x="0" y="82032"/>
                  <a:pt x="82032" y="0"/>
                  <a:pt x="183223" y="0"/>
                </a:cubicBezTo>
                <a:lnTo>
                  <a:pt x="2107063" y="0"/>
                </a:lnTo>
                <a:cubicBezTo>
                  <a:pt x="2208254" y="0"/>
                  <a:pt x="2290286" y="82032"/>
                  <a:pt x="2290286" y="183223"/>
                </a:cubicBezTo>
                <a:lnTo>
                  <a:pt x="2290286" y="1649006"/>
                </a:lnTo>
                <a:cubicBezTo>
                  <a:pt x="2290286" y="1750197"/>
                  <a:pt x="2208254" y="1832229"/>
                  <a:pt x="2107063" y="1832229"/>
                </a:cubicBezTo>
                <a:lnTo>
                  <a:pt x="183223" y="1832229"/>
                </a:lnTo>
                <a:cubicBezTo>
                  <a:pt x="82032" y="1832229"/>
                  <a:pt x="0" y="1750197"/>
                  <a:pt x="0" y="1649006"/>
                </a:cubicBezTo>
                <a:lnTo>
                  <a:pt x="0" y="183223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7489" tIns="177489" rIns="177489" bIns="177489" spcCol="1270" anchor="ctr"/>
          <a:lstStyle/>
          <a:p>
            <a:pPr algn="ctr" defTabSz="2889250">
              <a:lnSpc>
                <a:spcPct val="90000"/>
              </a:lnSpc>
              <a:spcAft>
                <a:spcPct val="35000"/>
              </a:spcAft>
              <a:defRPr/>
            </a:pPr>
            <a:endParaRPr lang="en-US" sz="6500" dirty="0"/>
          </a:p>
        </p:txBody>
      </p:sp>
      <p:pic>
        <p:nvPicPr>
          <p:cNvPr id="30739" name="Picture 3" descr="C:\Users\sanjeev\Pictures\CAP100\punjab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1752600" cy="22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752600" y="4572000"/>
            <a:ext cx="1828800" cy="1359932"/>
            <a:chOff x="1752600" y="4572000"/>
            <a:chExt cx="1828800" cy="1359932"/>
          </a:xfrm>
        </p:grpSpPr>
        <p:sp>
          <p:nvSpPr>
            <p:cNvPr id="24" name="Left-Right Arrow 23"/>
            <p:cNvSpPr/>
            <p:nvPr/>
          </p:nvSpPr>
          <p:spPr bwMode="auto">
            <a:xfrm>
              <a:off x="1752600" y="4572000"/>
              <a:ext cx="1828800" cy="609600"/>
            </a:xfrm>
            <a:prstGeom prst="left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741" name="TextBox 26"/>
            <p:cNvSpPr txBox="1">
              <a:spLocks noChangeArrowheads="1"/>
            </p:cNvSpPr>
            <p:nvPr/>
          </p:nvSpPr>
          <p:spPr bwMode="auto">
            <a:xfrm>
              <a:off x="2286000" y="5181600"/>
              <a:ext cx="8867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Punjabi</a:t>
              </a:r>
            </a:p>
          </p:txBody>
        </p:sp>
        <p:pic>
          <p:nvPicPr>
            <p:cNvPr id="30742" name="Picture 4" descr="C:\Users\sanjeev\Pictures\CAP100\pu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5508509"/>
              <a:ext cx="667706" cy="42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30" name="Picture 2" descr="C:\Users\sanjeev\Pictures\CAP100\tami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71600"/>
            <a:ext cx="27051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62400" y="3048000"/>
            <a:ext cx="1604156" cy="1066800"/>
            <a:chOff x="3962400" y="3048000"/>
            <a:chExt cx="1604156" cy="1066800"/>
          </a:xfrm>
        </p:grpSpPr>
        <p:sp>
          <p:nvSpPr>
            <p:cNvPr id="25" name="Left-Right Arrow 24"/>
            <p:cNvSpPr/>
            <p:nvPr/>
          </p:nvSpPr>
          <p:spPr bwMode="auto">
            <a:xfrm rot="5400000">
              <a:off x="3733800" y="3276600"/>
              <a:ext cx="1066800" cy="609600"/>
            </a:xfrm>
            <a:prstGeom prst="left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732" name="TextBox 21"/>
            <p:cNvSpPr txBox="1">
              <a:spLocks noChangeArrowheads="1"/>
            </p:cNvSpPr>
            <p:nvPr/>
          </p:nvSpPr>
          <p:spPr bwMode="auto">
            <a:xfrm>
              <a:off x="4781550" y="3200400"/>
              <a:ext cx="6796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Tamil</a:t>
              </a:r>
            </a:p>
          </p:txBody>
        </p:sp>
        <p:pic>
          <p:nvPicPr>
            <p:cNvPr id="30733" name="Picture 5" descr="C:\Users\sanjeev\Pictures\CAP100\tamillang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505200"/>
              <a:ext cx="842156" cy="464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6" name="TextBox 30"/>
          <p:cNvSpPr txBox="1">
            <a:spLocks noChangeArrowheads="1"/>
          </p:cNvSpPr>
          <p:nvPr/>
        </p:nvSpPr>
        <p:spPr bwMode="auto">
          <a:xfrm>
            <a:off x="838200" y="6172200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Need of Language :: Introduction to programming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AEE55E-7A9D-470B-B5D4-3F2D3E3B0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89" y="4301985"/>
            <a:ext cx="242921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u="sng" dirty="0"/>
          </a:p>
          <a:p>
            <a:pPr marL="0" indent="0">
              <a:buNone/>
              <a:defRPr/>
            </a:pPr>
            <a:r>
              <a:rPr lang="en-US" sz="1800" b="1" i="0" u="none" strike="noStrike" baseline="0" dirty="0">
                <a:latin typeface="Verdana,Bold"/>
              </a:rPr>
              <a:t>Principles of OOP's and C++ Basics</a:t>
            </a:r>
            <a:endParaRPr lang="en-US" u="sng" dirty="0"/>
          </a:p>
          <a:p>
            <a:pPr>
              <a:defRPr/>
            </a:pPr>
            <a:r>
              <a:rPr lang="en-US" sz="2800" u="sng" dirty="0"/>
              <a:t>How to do calculations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800" dirty="0"/>
              <a:t>	Area = Length * Breadth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800" dirty="0"/>
              <a:t>	Area =     12     *      5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800" dirty="0"/>
              <a:t>	Area =      10     *     4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800" dirty="0"/>
              <a:t>     	Area =       7.6   *     3.7  </a:t>
            </a:r>
            <a:endParaRPr lang="en-US" dirty="0"/>
          </a:p>
        </p:txBody>
      </p:sp>
      <p:sp>
        <p:nvSpPr>
          <p:cNvPr id="31749" name="TextBox 8"/>
          <p:cNvSpPr txBox="1">
            <a:spLocks noChangeArrowheads="1"/>
          </p:cNvSpPr>
          <p:nvPr/>
        </p:nvSpPr>
        <p:spPr bwMode="auto">
          <a:xfrm>
            <a:off x="838200" y="6172200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Performing </a:t>
            </a:r>
            <a:r>
              <a:rPr lang="en-US" altLang="en-US" i="1" dirty="0"/>
              <a:t>Calculations</a:t>
            </a:r>
            <a:r>
              <a:rPr lang="en-US" altLang="en-US" dirty="0"/>
              <a:t> in C++ :: Variables and operators in C</a:t>
            </a:r>
          </a:p>
        </p:txBody>
      </p:sp>
      <p:grpSp>
        <p:nvGrpSpPr>
          <p:cNvPr id="31750" name="Group 15"/>
          <p:cNvGrpSpPr>
            <a:grpSpLocks/>
          </p:cNvGrpSpPr>
          <p:nvPr/>
        </p:nvGrpSpPr>
        <p:grpSpPr bwMode="auto">
          <a:xfrm>
            <a:off x="5715000" y="1828800"/>
            <a:ext cx="3276600" cy="1603375"/>
            <a:chOff x="5715000" y="1828800"/>
            <a:chExt cx="3276600" cy="1603177"/>
          </a:xfrm>
        </p:grpSpPr>
        <p:sp>
          <p:nvSpPr>
            <p:cNvPr id="5" name="Rectangle 4"/>
            <p:cNvSpPr/>
            <p:nvPr/>
          </p:nvSpPr>
          <p:spPr>
            <a:xfrm>
              <a:off x="5715000" y="1828800"/>
              <a:ext cx="2819400" cy="1295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05500" y="1943086"/>
              <a:ext cx="2438400" cy="8761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4600" y="2057372"/>
              <a:ext cx="1638300" cy="4952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754" name="TextBox 9"/>
            <p:cNvSpPr txBox="1">
              <a:spLocks noChangeArrowheads="1"/>
            </p:cNvSpPr>
            <p:nvPr/>
          </p:nvSpPr>
          <p:spPr bwMode="auto">
            <a:xfrm>
              <a:off x="6934200" y="251162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7.6</a:t>
              </a:r>
            </a:p>
          </p:txBody>
        </p:sp>
        <p:sp>
          <p:nvSpPr>
            <p:cNvPr id="31755" name="TextBox 10"/>
            <p:cNvSpPr txBox="1">
              <a:spLocks noChangeArrowheads="1"/>
            </p:cNvSpPr>
            <p:nvPr/>
          </p:nvSpPr>
          <p:spPr bwMode="auto">
            <a:xfrm>
              <a:off x="6934200" y="281642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10</a:t>
              </a:r>
            </a:p>
          </p:txBody>
        </p:sp>
        <p:sp>
          <p:nvSpPr>
            <p:cNvPr id="31756" name="TextBox 11"/>
            <p:cNvSpPr txBox="1">
              <a:spLocks noChangeArrowheads="1"/>
            </p:cNvSpPr>
            <p:nvPr/>
          </p:nvSpPr>
          <p:spPr bwMode="auto">
            <a:xfrm>
              <a:off x="6934200" y="3124200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1757" name="TextBox 12"/>
            <p:cNvSpPr txBox="1">
              <a:spLocks noChangeArrowheads="1"/>
            </p:cNvSpPr>
            <p:nvPr/>
          </p:nvSpPr>
          <p:spPr bwMode="auto">
            <a:xfrm>
              <a:off x="7924800" y="1981200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3.7</a:t>
              </a:r>
            </a:p>
          </p:txBody>
        </p:sp>
        <p:sp>
          <p:nvSpPr>
            <p:cNvPr id="31758" name="TextBox 13"/>
            <p:cNvSpPr txBox="1">
              <a:spLocks noChangeArrowheads="1"/>
            </p:cNvSpPr>
            <p:nvPr/>
          </p:nvSpPr>
          <p:spPr bwMode="auto">
            <a:xfrm>
              <a:off x="8305800" y="228302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</a:t>
              </a:r>
            </a:p>
          </p:txBody>
        </p:sp>
        <p:sp>
          <p:nvSpPr>
            <p:cNvPr id="31759" name="TextBox 14"/>
            <p:cNvSpPr txBox="1">
              <a:spLocks noChangeArrowheads="1"/>
            </p:cNvSpPr>
            <p:nvPr/>
          </p:nvSpPr>
          <p:spPr bwMode="auto">
            <a:xfrm>
              <a:off x="8458200" y="258782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5</a:t>
              </a:r>
            </a:p>
          </p:txBody>
        </p:sp>
      </p:grpSp>
      <p:sp>
        <p:nvSpPr>
          <p:cNvPr id="2" name="Rounded Rectangle 9">
            <a:extLst>
              <a:ext uri="{FF2B5EF4-FFF2-40B4-BE49-F238E27FC236}">
                <a16:creationId xmlns:a16="http://schemas.microsoft.com/office/drawing/2014/main" xmlns="" id="{8D396B22-3E93-4DE8-BC64-E5A6921E0316}"/>
              </a:ext>
            </a:extLst>
          </p:cNvPr>
          <p:cNvSpPr/>
          <p:nvPr/>
        </p:nvSpPr>
        <p:spPr>
          <a:xfrm>
            <a:off x="152400" y="11811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1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2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1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3439B8-EE7F-49C9-A361-AEEE11A47710}"/>
              </a:ext>
            </a:extLst>
          </p:cNvPr>
          <p:cNvSpPr txBox="1"/>
          <p:nvPr/>
        </p:nvSpPr>
        <p:spPr>
          <a:xfrm>
            <a:off x="1874499" y="1615892"/>
            <a:ext cx="3665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Verdana,Bold"/>
              </a:rPr>
              <a:t>Classes and Objects</a:t>
            </a:r>
            <a:endParaRPr lang="en-US" dirty="0"/>
          </a:p>
        </p:txBody>
      </p:sp>
      <p:pic>
        <p:nvPicPr>
          <p:cNvPr id="15383" name="Picture 23" descr="A Beginner's Guide to Android | Everything You Need to Know ...">
            <a:extLst>
              <a:ext uri="{FF2B5EF4-FFF2-40B4-BE49-F238E27FC236}">
                <a16:creationId xmlns:a16="http://schemas.microsoft.com/office/drawing/2014/main" xmlns="" id="{2A632A34-7E71-4E30-AD51-01142668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873" y="4243942"/>
            <a:ext cx="3321727" cy="22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Apple iPhone 11 'Pro' will be the best new iPhone for most people ...">
            <a:extLst>
              <a:ext uri="{FF2B5EF4-FFF2-40B4-BE49-F238E27FC236}">
                <a16:creationId xmlns:a16="http://schemas.microsoft.com/office/drawing/2014/main" xmlns="" id="{81D9FA64-A41D-473A-9030-43F575A2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88254"/>
            <a:ext cx="3063862" cy="229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Three Mobile Phones, Different Types Stock Photo, Picture And ...">
            <a:extLst>
              <a:ext uri="{FF2B5EF4-FFF2-40B4-BE49-F238E27FC236}">
                <a16:creationId xmlns:a16="http://schemas.microsoft.com/office/drawing/2014/main" xmlns="" id="{F3A685EB-8BAB-413E-8E3D-03111D4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1014"/>
            <a:ext cx="2133600" cy="21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F68E1FD-AA81-4481-B6BE-E887B02B9919}"/>
              </a:ext>
            </a:extLst>
          </p:cNvPr>
          <p:cNvSpPr txBox="1"/>
          <p:nvPr/>
        </p:nvSpPr>
        <p:spPr>
          <a:xfrm>
            <a:off x="1582738" y="2285892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Mobile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D576237-FBF3-44E8-808E-9572C6F1AD5C}"/>
              </a:ext>
            </a:extLst>
          </p:cNvPr>
          <p:cNvCxnSpPr>
            <a:stCxn id="16" idx="2"/>
          </p:cNvCxnSpPr>
          <p:nvPr/>
        </p:nvCxnSpPr>
        <p:spPr>
          <a:xfrm flipH="1">
            <a:off x="1582738" y="2747557"/>
            <a:ext cx="545182" cy="12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62E0EC3B-49E9-430E-ABBA-5FBE7F584438}"/>
              </a:ext>
            </a:extLst>
          </p:cNvPr>
          <p:cNvCxnSpPr>
            <a:cxnSpLocks/>
          </p:cNvCxnSpPr>
          <p:nvPr/>
        </p:nvCxnSpPr>
        <p:spPr>
          <a:xfrm>
            <a:off x="2267909" y="2747557"/>
            <a:ext cx="2456491" cy="144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8BDAABB-3206-4521-B0D6-41AFFDB2CF29}"/>
              </a:ext>
            </a:extLst>
          </p:cNvPr>
          <p:cNvCxnSpPr>
            <a:stCxn id="16" idx="3"/>
          </p:cNvCxnSpPr>
          <p:nvPr/>
        </p:nvCxnSpPr>
        <p:spPr>
          <a:xfrm>
            <a:off x="2673101" y="2516725"/>
            <a:ext cx="2432299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C6D75A0-702D-4747-99CE-A4A0E5562DA2}"/>
              </a:ext>
            </a:extLst>
          </p:cNvPr>
          <p:cNvSpPr txBox="1"/>
          <p:nvPr/>
        </p:nvSpPr>
        <p:spPr>
          <a:xfrm>
            <a:off x="228600" y="53721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-phone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D35B37D-0A9C-4AF1-9E92-B1C9CC377E85}"/>
              </a:ext>
            </a:extLst>
          </p:cNvPr>
          <p:cNvSpPr txBox="1"/>
          <p:nvPr/>
        </p:nvSpPr>
        <p:spPr>
          <a:xfrm>
            <a:off x="7620000" y="2516725"/>
            <a:ext cx="983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Symbian</a:t>
            </a:r>
            <a:endParaRPr lang="en-US" dirty="0"/>
          </a:p>
          <a:p>
            <a:r>
              <a:rPr lang="en-US" dirty="0"/>
              <a:t>(Keypad</a:t>
            </a:r>
          </a:p>
          <a:p>
            <a:r>
              <a:rPr lang="en-US" dirty="0"/>
              <a:t>Phone)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FB0145-D292-47E1-88DE-4E6458A88891}"/>
              </a:ext>
            </a:extLst>
          </p:cNvPr>
          <p:cNvSpPr txBox="1"/>
          <p:nvPr/>
        </p:nvSpPr>
        <p:spPr>
          <a:xfrm>
            <a:off x="8261281" y="4910435"/>
            <a:ext cx="98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 </a:t>
            </a:r>
          </a:p>
          <a:p>
            <a:r>
              <a:rPr lang="en-US" dirty="0"/>
              <a:t>phone</a:t>
            </a:r>
          </a:p>
        </p:txBody>
      </p:sp>
    </p:spTree>
    <p:extLst>
      <p:ext uri="{BB962C8B-B14F-4D97-AF65-F5344CB8AC3E}">
        <p14:creationId xmlns:p14="http://schemas.microsoft.com/office/powerpoint/2010/main" val="5413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1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E1C5D7-649D-4038-A252-C072F5339001}"/>
              </a:ext>
            </a:extLst>
          </p:cNvPr>
          <p:cNvSpPr txBox="1"/>
          <p:nvPr/>
        </p:nvSpPr>
        <p:spPr>
          <a:xfrm>
            <a:off x="1952625" y="1485900"/>
            <a:ext cx="4912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Verdana,Bold"/>
              </a:rPr>
              <a:t>Constructors and Destructors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D246EE-71E3-436B-80C2-2840E4A8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8475"/>
            <a:ext cx="4301065" cy="241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DAE7F7E-E88C-49E9-BA65-8ABA22F5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74" y="2498475"/>
            <a:ext cx="3702241" cy="25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3A1170-859E-4267-9D5A-DC2AE62B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0" y="1086787"/>
            <a:ext cx="1962150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11C48F-FA6D-4B08-82D9-B2CB7F8C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6" y="1373248"/>
            <a:ext cx="1504950" cy="2813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D335D52-EC38-4695-B88E-8C298D0C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267200"/>
            <a:ext cx="1606004" cy="231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0BBC028-D06E-4612-80C7-A796FAED251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335" y="3791887"/>
            <a:ext cx="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10BE9EF-AF48-4BB8-9679-669A70DCA3B8}"/>
              </a:ext>
            </a:extLst>
          </p:cNvPr>
          <p:cNvCxnSpPr>
            <a:stCxn id="10" idx="2"/>
          </p:cNvCxnSpPr>
          <p:nvPr/>
        </p:nvCxnSpPr>
        <p:spPr>
          <a:xfrm>
            <a:off x="7023471" y="4186606"/>
            <a:ext cx="9525" cy="61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F6B48F3-5251-4290-8BBA-63F0E02A0713}"/>
              </a:ext>
            </a:extLst>
          </p:cNvPr>
          <p:cNvSpPr txBox="1"/>
          <p:nvPr/>
        </p:nvSpPr>
        <p:spPr>
          <a:xfrm>
            <a:off x="1547110" y="14413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9C6FB1-EF0F-4934-AD4B-3AF882ADFE27}"/>
              </a:ext>
            </a:extLst>
          </p:cNvPr>
          <p:cNvSpPr txBox="1"/>
          <p:nvPr/>
        </p:nvSpPr>
        <p:spPr>
          <a:xfrm>
            <a:off x="7508352" y="15240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73444CC-FD7E-416D-9259-481A20142819}"/>
              </a:ext>
            </a:extLst>
          </p:cNvPr>
          <p:cNvSpPr txBox="1"/>
          <p:nvPr/>
        </p:nvSpPr>
        <p:spPr>
          <a:xfrm>
            <a:off x="4871452" y="542619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37" name="Rounded Rectangle 15">
            <a:extLst>
              <a:ext uri="{FF2B5EF4-FFF2-40B4-BE49-F238E27FC236}">
                <a16:creationId xmlns:a16="http://schemas.microsoft.com/office/drawing/2014/main" xmlns="" id="{BAC3ADCB-97B6-4B82-B0F7-894524F926EF}"/>
              </a:ext>
            </a:extLst>
          </p:cNvPr>
          <p:cNvSpPr/>
          <p:nvPr/>
        </p:nvSpPr>
        <p:spPr>
          <a:xfrm>
            <a:off x="0" y="408801"/>
            <a:ext cx="1240280" cy="47295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1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24A23F-D361-4C8A-B51F-298C2A706B0D}"/>
              </a:ext>
            </a:extLst>
          </p:cNvPr>
          <p:cNvSpPr txBox="1"/>
          <p:nvPr/>
        </p:nvSpPr>
        <p:spPr>
          <a:xfrm>
            <a:off x="1954030" y="39469"/>
            <a:ext cx="4586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 do we need to know?</a:t>
            </a:r>
            <a:endParaRPr 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FB2809-37F0-4F2C-B208-15D86690F934}"/>
              </a:ext>
            </a:extLst>
          </p:cNvPr>
          <p:cNvSpPr txBox="1"/>
          <p:nvPr/>
        </p:nvSpPr>
        <p:spPr>
          <a:xfrm>
            <a:off x="1775710" y="486694"/>
            <a:ext cx="4586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Verdana,Bold"/>
              </a:rPr>
              <a:t>Inheritance and its types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B8714D3-4D3B-4681-B64B-CC52A91B4222}"/>
              </a:ext>
            </a:extLst>
          </p:cNvPr>
          <p:cNvCxnSpPr/>
          <p:nvPr/>
        </p:nvCxnSpPr>
        <p:spPr>
          <a:xfrm>
            <a:off x="1061335" y="4515787"/>
            <a:ext cx="2901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A99477F9-5513-4B5B-8386-280542476C33}"/>
              </a:ext>
            </a:extLst>
          </p:cNvPr>
          <p:cNvCxnSpPr/>
          <p:nvPr/>
        </p:nvCxnSpPr>
        <p:spPr>
          <a:xfrm flipH="1">
            <a:off x="4871452" y="4802248"/>
            <a:ext cx="2152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E938A38-68F1-4189-B9CC-E09FDE1ECF33}"/>
              </a:ext>
            </a:extLst>
          </p:cNvPr>
          <p:cNvCxnSpPr/>
          <p:nvPr/>
        </p:nvCxnSpPr>
        <p:spPr>
          <a:xfrm>
            <a:off x="1329467" y="886751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4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Course Assessment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Marks break up</a:t>
            </a:r>
          </a:p>
          <a:p>
            <a:pPr>
              <a:defRPr/>
            </a:pPr>
            <a:r>
              <a:rPr lang="en-US" dirty="0"/>
              <a:t>Attendance						    5</a:t>
            </a:r>
          </a:p>
          <a:p>
            <a:pPr>
              <a:defRPr/>
            </a:pPr>
            <a:r>
              <a:rPr lang="en-US" dirty="0"/>
              <a:t>Continuous Assessment(2 out of 3)		  25</a:t>
            </a:r>
          </a:p>
          <a:p>
            <a:pPr>
              <a:defRPr/>
            </a:pPr>
            <a:r>
              <a:rPr lang="en-US" dirty="0"/>
              <a:t>MTT							  20</a:t>
            </a:r>
          </a:p>
          <a:p>
            <a:pPr>
              <a:defRPr/>
            </a:pPr>
            <a:r>
              <a:rPr lang="en-US" dirty="0"/>
              <a:t>ETT							  50</a:t>
            </a:r>
          </a:p>
          <a:p>
            <a:pPr>
              <a:defRPr/>
            </a:pPr>
            <a:r>
              <a:rPr lang="en-US" dirty="0"/>
              <a:t>Total							100</a:t>
            </a:r>
          </a:p>
          <a:p>
            <a:pPr>
              <a:defRPr/>
            </a:pPr>
            <a:endParaRPr lang="en-IN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667625" y="4495800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6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2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CA67613-7BBD-4018-B17B-F12AEEF57651}"/>
              </a:ext>
            </a:extLst>
          </p:cNvPr>
          <p:cNvSpPr txBox="1"/>
          <p:nvPr/>
        </p:nvSpPr>
        <p:spPr>
          <a:xfrm>
            <a:off x="1968148" y="1502459"/>
            <a:ext cx="641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Verdana,Bold"/>
              </a:rPr>
              <a:t> Operator Overloading and Type Conversions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A9B4784-B181-47FB-8553-DB3D552E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80" y="2384203"/>
            <a:ext cx="3261440" cy="28109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8709739-88D9-402E-A5E2-8C249D880A30}"/>
              </a:ext>
            </a:extLst>
          </p:cNvPr>
          <p:cNvCxnSpPr>
            <a:cxnSpLocks/>
          </p:cNvCxnSpPr>
          <p:nvPr/>
        </p:nvCxnSpPr>
        <p:spPr>
          <a:xfrm flipH="1">
            <a:off x="6629400" y="5283649"/>
            <a:ext cx="561976" cy="888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AE23DA-12C6-4DD2-9057-650D40EC0C30}"/>
              </a:ext>
            </a:extLst>
          </p:cNvPr>
          <p:cNvSpPr txBox="1"/>
          <p:nvPr/>
        </p:nvSpPr>
        <p:spPr>
          <a:xfrm>
            <a:off x="5760680" y="6172200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Ice to water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CD7924-670E-4568-AA8A-11217830CF13}"/>
              </a:ext>
            </a:extLst>
          </p:cNvPr>
          <p:cNvSpPr txBox="1"/>
          <p:nvPr/>
        </p:nvSpPr>
        <p:spPr>
          <a:xfrm>
            <a:off x="330390" y="6048356"/>
            <a:ext cx="3472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 socket board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multiple work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79B8A5C-3C89-4D20-A99D-911FD8C250A5}"/>
              </a:ext>
            </a:extLst>
          </p:cNvPr>
          <p:cNvCxnSpPr>
            <a:cxnSpLocks/>
          </p:cNvCxnSpPr>
          <p:nvPr/>
        </p:nvCxnSpPr>
        <p:spPr>
          <a:xfrm>
            <a:off x="6248400" y="1871791"/>
            <a:ext cx="1295400" cy="51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A3E4E4A-D5F8-4473-B5DE-4D742D6278F6}"/>
              </a:ext>
            </a:extLst>
          </p:cNvPr>
          <p:cNvCxnSpPr/>
          <p:nvPr/>
        </p:nvCxnSpPr>
        <p:spPr>
          <a:xfrm flipH="1">
            <a:off x="2743200" y="1752600"/>
            <a:ext cx="609600" cy="82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C71689-525B-49CB-BC8D-F31B94F5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0" y="2693894"/>
            <a:ext cx="1994039" cy="2025057"/>
          </a:xfrm>
          <a:prstGeom prst="rect">
            <a:avLst/>
          </a:prstGeom>
        </p:spPr>
      </p:pic>
      <p:pic>
        <p:nvPicPr>
          <p:cNvPr id="20482" name="Picture 2" descr="Power Socket Repair ⋆ Laptop and Computer Repair Centre - Yeovil">
            <a:extLst>
              <a:ext uri="{FF2B5EF4-FFF2-40B4-BE49-F238E27FC236}">
                <a16:creationId xmlns:a16="http://schemas.microsoft.com/office/drawing/2014/main" xmlns="" id="{9A1825E4-E4CF-423E-8572-3C7F2116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89840"/>
            <a:ext cx="1381322" cy="12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6A43230-1F70-4203-82AF-2A1CAE2C79F1}"/>
              </a:ext>
            </a:extLst>
          </p:cNvPr>
          <p:cNvCxnSpPr/>
          <p:nvPr/>
        </p:nvCxnSpPr>
        <p:spPr>
          <a:xfrm flipH="1">
            <a:off x="1219200" y="2971800"/>
            <a:ext cx="914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9320201-F311-4E6E-82D0-94F09D97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50" y="4612386"/>
            <a:ext cx="1448606" cy="151942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2897D67C-4347-49FC-B87E-75DF55BA4C4A}"/>
              </a:ext>
            </a:extLst>
          </p:cNvPr>
          <p:cNvCxnSpPr/>
          <p:nvPr/>
        </p:nvCxnSpPr>
        <p:spPr>
          <a:xfrm flipH="1">
            <a:off x="1952625" y="4419600"/>
            <a:ext cx="409575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44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E7A7B1-38C0-4DBA-B154-DEF60116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/>
            </a:r>
            <a:br>
              <a:rPr lang="en-US" sz="4400" dirty="0">
                <a:solidFill>
                  <a:srgbClr val="C00000"/>
                </a:solidFill>
              </a:rPr>
            </a:br>
            <a:r>
              <a:rPr lang="en-US" sz="4400" dirty="0">
                <a:solidFill>
                  <a:srgbClr val="C00000"/>
                </a:solidFill>
              </a:rPr>
              <a:t>What do we need to know?</a:t>
            </a:r>
            <a:r>
              <a:rPr lang="en-US" sz="900" dirty="0">
                <a:solidFill>
                  <a:srgbClr val="C00000"/>
                </a:solidFill>
              </a:rPr>
              <a:t/>
            </a:r>
            <a:br>
              <a:rPr lang="en-US" sz="900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86AF4-BDE3-45F5-9210-24102E9D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18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		</a:t>
            </a:r>
            <a:r>
              <a:rPr lang="en-US" sz="2400" b="1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Run-time Polymorphism and Virtual 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xmlns="" id="{8942A153-5272-4D5E-B8E4-6C4D8059247E}"/>
              </a:ext>
            </a:extLst>
          </p:cNvPr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3</a:t>
            </a:r>
            <a:endParaRPr lang="en-IN" sz="2400" b="1" dirty="0">
              <a:solidFill>
                <a:srgbClr val="FFFF00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xmlns="" id="{F6B3E19B-F9F4-4489-824E-B2732076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09" y="4024312"/>
            <a:ext cx="23812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AEFD5C-B7F8-49B1-B1F8-42B68727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80" y="1856906"/>
            <a:ext cx="1656422" cy="3295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3B50731-083A-4E9A-A5FF-EAE0B4C13E59}"/>
              </a:ext>
            </a:extLst>
          </p:cNvPr>
          <p:cNvCxnSpPr>
            <a:cxnSpLocks/>
          </p:cNvCxnSpPr>
          <p:nvPr/>
        </p:nvCxnSpPr>
        <p:spPr>
          <a:xfrm>
            <a:off x="4480702" y="3147219"/>
            <a:ext cx="2469280" cy="74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2" name="Picture 8" descr="hotel menu card combo list new - Google Search | Hotel menu, Menu ...">
            <a:extLst>
              <a:ext uri="{FF2B5EF4-FFF2-40B4-BE49-F238E27FC236}">
                <a16:creationId xmlns:a16="http://schemas.microsoft.com/office/drawing/2014/main" xmlns="" id="{609C9788-9808-4D6E-A75D-83A0E1BF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5" y="2228720"/>
            <a:ext cx="1656422" cy="23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Food Safety and Eating Out | CDC">
            <a:extLst>
              <a:ext uri="{FF2B5EF4-FFF2-40B4-BE49-F238E27FC236}">
                <a16:creationId xmlns:a16="http://schemas.microsoft.com/office/drawing/2014/main" xmlns="" id="{4B7B97B0-36D2-44E1-8D54-EF946FAB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2" y="4724401"/>
            <a:ext cx="3048000" cy="20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CB6B7B5-24FC-4A66-AFB3-E2748DCADB6B}"/>
              </a:ext>
            </a:extLst>
          </p:cNvPr>
          <p:cNvCxnSpPr/>
          <p:nvPr/>
        </p:nvCxnSpPr>
        <p:spPr>
          <a:xfrm flipH="1">
            <a:off x="1981200" y="2819400"/>
            <a:ext cx="1295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F1CDE-C6CC-406A-A14D-A5A90E721C9D}"/>
              </a:ext>
            </a:extLst>
          </p:cNvPr>
          <p:cNvSpPr txBox="1"/>
          <p:nvPr/>
        </p:nvSpPr>
        <p:spPr>
          <a:xfrm>
            <a:off x="1910721" y="2102092"/>
            <a:ext cx="1656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Preparing food</a:t>
            </a:r>
          </a:p>
          <a:p>
            <a:r>
              <a:rPr lang="en-US" dirty="0"/>
              <a:t>according to hotel menu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A6F522E-A201-426A-829F-C06CFEBE27B2}"/>
              </a:ext>
            </a:extLst>
          </p:cNvPr>
          <p:cNvSpPr txBox="1"/>
          <p:nvPr/>
        </p:nvSpPr>
        <p:spPr>
          <a:xfrm>
            <a:off x="5172466" y="2707951"/>
            <a:ext cx="351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competition preparing food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0E9F3A-F0E3-4F24-84A5-BEE734E57039}"/>
              </a:ext>
            </a:extLst>
          </p:cNvPr>
          <p:cNvSpPr txBox="1"/>
          <p:nvPr/>
        </p:nvSpPr>
        <p:spPr>
          <a:xfrm>
            <a:off x="6137124" y="3077283"/>
            <a:ext cx="145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(Run-time)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D536E6-D8C2-414E-8868-765D99AB931A}"/>
              </a:ext>
            </a:extLst>
          </p:cNvPr>
          <p:cNvSpPr txBox="1"/>
          <p:nvPr/>
        </p:nvSpPr>
        <p:spPr>
          <a:xfrm>
            <a:off x="2157051" y="357593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Compile time)</a:t>
            </a:r>
          </a:p>
        </p:txBody>
      </p:sp>
    </p:spTree>
    <p:extLst>
      <p:ext uri="{BB962C8B-B14F-4D97-AF65-F5344CB8AC3E}">
        <p14:creationId xmlns:p14="http://schemas.microsoft.com/office/powerpoint/2010/main" val="4115634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87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1" y="2333704"/>
            <a:ext cx="5105400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4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xmlns="" id="{35C5CFEE-C85A-43D1-824B-45C85F75F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35112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800" b="1" i="0" u="none" strike="noStrike" baseline="0" dirty="0">
                <a:latin typeface="Verdana,Bold"/>
              </a:rPr>
              <a:t>Working with Files and Streams</a:t>
            </a:r>
            <a:endParaRPr lang="en-US" altLang="en-US" dirty="0"/>
          </a:p>
        </p:txBody>
      </p:sp>
      <p:pic>
        <p:nvPicPr>
          <p:cNvPr id="23554" name="Picture 2" descr="Document, file, finger, hand, handle, handling, hold icon">
            <a:extLst>
              <a:ext uri="{FF2B5EF4-FFF2-40B4-BE49-F238E27FC236}">
                <a16:creationId xmlns:a16="http://schemas.microsoft.com/office/drawing/2014/main" xmlns="" id="{6295D109-A8A8-46E7-991F-FFD6F6BB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34" y="21740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and Holding Pen In Readiness To Write On Notepad With File ...">
            <a:extLst>
              <a:ext uri="{FF2B5EF4-FFF2-40B4-BE49-F238E27FC236}">
                <a16:creationId xmlns:a16="http://schemas.microsoft.com/office/drawing/2014/main" xmlns="" id="{76983379-32FB-4ED6-88C1-9E76DB01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44" y="4571565"/>
            <a:ext cx="3021176" cy="20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2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5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xmlns="" id="{35C5CFEE-C85A-43D1-824B-45C85F75F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35112"/>
            <a:ext cx="624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Generic Programming with Templates</a:t>
            </a:r>
            <a:endParaRPr lang="en-US" altLang="en-US" sz="2400" dirty="0"/>
          </a:p>
        </p:txBody>
      </p:sp>
      <p:pic>
        <p:nvPicPr>
          <p:cNvPr id="22530" name="Picture 2" descr="Simple Resume Template Malaysia Free Download With Simple Resume ...">
            <a:extLst>
              <a:ext uri="{FF2B5EF4-FFF2-40B4-BE49-F238E27FC236}">
                <a16:creationId xmlns:a16="http://schemas.microsoft.com/office/drawing/2014/main" xmlns="" id="{1F14F08B-81E8-4BFB-AD65-17691F73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184" y="2209254"/>
            <a:ext cx="1523781" cy="1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OW TO GIVE SELF INTRODUCTION IN INTERVIEW | KumariJob | Blog">
            <a:extLst>
              <a:ext uri="{FF2B5EF4-FFF2-40B4-BE49-F238E27FC236}">
                <a16:creationId xmlns:a16="http://schemas.microsoft.com/office/drawing/2014/main" xmlns="" id="{4FC47E2A-5A63-4740-BDE5-56C49A92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4" y="2481262"/>
            <a:ext cx="2589447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FBC539-4DFA-4AFE-A37F-AACD9006E60B}"/>
              </a:ext>
            </a:extLst>
          </p:cNvPr>
          <p:cNvSpPr txBox="1"/>
          <p:nvPr/>
        </p:nvSpPr>
        <p:spPr>
          <a:xfrm>
            <a:off x="7077184" y="4218070"/>
            <a:ext cx="18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Resume Format</a:t>
            </a:r>
          </a:p>
        </p:txBody>
      </p:sp>
      <p:pic>
        <p:nvPicPr>
          <p:cNvPr id="22534" name="Picture 6" descr="The Interview – Word Cairn">
            <a:extLst>
              <a:ext uri="{FF2B5EF4-FFF2-40B4-BE49-F238E27FC236}">
                <a16:creationId xmlns:a16="http://schemas.microsoft.com/office/drawing/2014/main" xmlns="" id="{9D81CA46-C0E3-482E-8F8D-9D67A6A2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88" y="4232574"/>
            <a:ext cx="336973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D262BF0-C0CC-4883-AC4E-441F96073A4D}"/>
              </a:ext>
            </a:extLst>
          </p:cNvPr>
          <p:cNvCxnSpPr/>
          <p:nvPr/>
        </p:nvCxnSpPr>
        <p:spPr>
          <a:xfrm flipH="1">
            <a:off x="6477000" y="4232574"/>
            <a:ext cx="600184" cy="72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A61B3BA-16B2-408B-8E74-6EBDCD35CA14}"/>
              </a:ext>
            </a:extLst>
          </p:cNvPr>
          <p:cNvCxnSpPr/>
          <p:nvPr/>
        </p:nvCxnSpPr>
        <p:spPr>
          <a:xfrm flipH="1" flipV="1">
            <a:off x="2926788" y="3581400"/>
            <a:ext cx="502212" cy="60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CCBD0C-4FFB-49B9-B8FB-404AF4EB31C0}"/>
              </a:ext>
            </a:extLst>
          </p:cNvPr>
          <p:cNvSpPr txBox="1"/>
          <p:nvPr/>
        </p:nvSpPr>
        <p:spPr>
          <a:xfrm>
            <a:off x="611188" y="4587402"/>
            <a:ext cx="106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315554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7154862" cy="6858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What do we need to know?</a:t>
            </a:r>
            <a:r>
              <a:rPr lang="en-US" sz="800" dirty="0">
                <a:solidFill>
                  <a:srgbClr val="C00000"/>
                </a:solidFill>
              </a:rPr>
              <a:t/>
            </a:r>
            <a:br>
              <a:rPr lang="en-US" sz="8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188" y="1219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0" y="1485900"/>
            <a:ext cx="1582738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</a:rPr>
              <a:t>Unit 6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xmlns="" id="{35C5CFEE-C85A-43D1-824B-45C85F75F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35112"/>
            <a:ext cx="762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Exception Handling</a:t>
            </a:r>
            <a:endParaRPr lang="en-US" altLang="en-US" sz="2400" dirty="0"/>
          </a:p>
        </p:txBody>
      </p:sp>
      <p:pic>
        <p:nvPicPr>
          <p:cNvPr id="4" name="Picture 2" descr="UPS - Plagued by power outages - Use an Uninterruptible Power ...">
            <a:extLst>
              <a:ext uri="{FF2B5EF4-FFF2-40B4-BE49-F238E27FC236}">
                <a16:creationId xmlns:a16="http://schemas.microsoft.com/office/drawing/2014/main" xmlns="" id="{AEBE1BA0-00A8-411C-9D58-CFAF31F5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4" y="2947988"/>
            <a:ext cx="4035523" cy="270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appy Person Thinking Stock Illustrations – 6,030 Happy Person ...">
            <a:extLst>
              <a:ext uri="{FF2B5EF4-FFF2-40B4-BE49-F238E27FC236}">
                <a16:creationId xmlns:a16="http://schemas.microsoft.com/office/drawing/2014/main" xmlns="" id="{BE130B08-CAD4-47B2-B89B-463D1806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3756269"/>
            <a:ext cx="2438401" cy="313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xmlns="" id="{2BDF8CBA-D31F-42BB-B19A-BC83BDF5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28" y="4189104"/>
            <a:ext cx="1866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9339FF7-153D-4C3B-9C6F-BD01B34C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371600"/>
            <a:ext cx="2438401" cy="19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22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Khan Academy</a:t>
            </a:r>
          </a:p>
          <a:p>
            <a:pPr>
              <a:defRPr/>
            </a:pPr>
            <a:r>
              <a:rPr lang="en-US" dirty="0" err="1"/>
              <a:t>EdX</a:t>
            </a:r>
            <a:endParaRPr lang="en-US" dirty="0"/>
          </a:p>
          <a:p>
            <a:pPr>
              <a:defRPr/>
            </a:pPr>
            <a:r>
              <a:rPr lang="en-US" dirty="0"/>
              <a:t>Coursera</a:t>
            </a:r>
          </a:p>
          <a:p>
            <a:pPr>
              <a:defRPr/>
            </a:pPr>
            <a:r>
              <a:rPr lang="en-US" dirty="0"/>
              <a:t>Cplusplus.com</a:t>
            </a:r>
          </a:p>
          <a:p>
            <a:pPr>
              <a:defRPr/>
            </a:pPr>
            <a:r>
              <a:rPr lang="en-US" dirty="0"/>
              <a:t>www.cppforschool.com</a:t>
            </a:r>
          </a:p>
          <a:p>
            <a:pPr>
              <a:defRPr/>
            </a:pPr>
            <a:r>
              <a:rPr lang="en-US" dirty="0"/>
              <a:t>Learncpp.com</a:t>
            </a:r>
          </a:p>
          <a:p>
            <a:pPr>
              <a:defRPr/>
            </a:pPr>
            <a:r>
              <a:rPr lang="en-US" dirty="0"/>
              <a:t>And Above all…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3688" y="5661248"/>
            <a:ext cx="5096011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Common Sense</a:t>
            </a:r>
          </a:p>
        </p:txBody>
      </p:sp>
    </p:spTree>
    <p:extLst>
      <p:ext uri="{BB962C8B-B14F-4D97-AF65-F5344CB8AC3E}">
        <p14:creationId xmlns:p14="http://schemas.microsoft.com/office/powerpoint/2010/main" val="631856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200" b="1" dirty="0">
                <a:solidFill>
                  <a:srgbClr val="C00000"/>
                </a:solidFill>
              </a:rPr>
              <a:t>Next :Principles of OOP's</a:t>
            </a:r>
            <a:r>
              <a:rPr lang="en-US" sz="3600" dirty="0">
                <a:solidFill>
                  <a:srgbClr val="C00000"/>
                </a:solidFill>
              </a:rPr>
              <a:t/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Course Outcomes</a:t>
            </a:r>
            <a:r>
              <a:rPr lang="en-US" dirty="0" smtClean="0">
                <a:latin typeface="Arial" panose="020B0604020202020204" pitchFamily="34" charset="0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1752600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</a:rPr>
              <a:t>CO1 </a:t>
            </a:r>
            <a:r>
              <a:rPr lang="en-US" sz="2400" dirty="0">
                <a:latin typeface="Arial" panose="020B0604020202020204" pitchFamily="34" charset="0"/>
              </a:rPr>
              <a:t>:: define the various concepts of object oriented </a:t>
            </a:r>
            <a:r>
              <a:rPr lang="en-US" sz="2400" dirty="0" smtClean="0">
                <a:latin typeface="Arial" panose="020B0604020202020204" pitchFamily="34" charset="0"/>
              </a:rPr>
              <a:t>programming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Arial" panose="020B0604020202020204" pitchFamily="34" charset="0"/>
              </a:rPr>
              <a:t>CO2 :: understand the working with files and streams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>
                <a:latin typeface="Arial" panose="020B0604020202020204" pitchFamily="34" charset="0"/>
              </a:rPr>
              <a:t>CO3 </a:t>
            </a:r>
            <a:r>
              <a:rPr lang="en-US" sz="2400" dirty="0">
                <a:latin typeface="Arial" panose="020B0604020202020204" pitchFamily="34" charset="0"/>
              </a:rPr>
              <a:t>:: practice the generic programming to increase the efficiency of </a:t>
            </a:r>
            <a:r>
              <a:rPr lang="en-US" sz="2400" dirty="0" smtClean="0">
                <a:latin typeface="Arial" panose="020B0604020202020204" pitchFamily="34" charset="0"/>
              </a:rPr>
              <a:t>code</a:t>
            </a:r>
          </a:p>
          <a:p>
            <a:endParaRPr lang="en-US" sz="2400" dirty="0" smtClean="0"/>
          </a:p>
          <a:p>
            <a:r>
              <a:rPr lang="en-US" sz="2400" dirty="0" smtClean="0"/>
              <a:t>CO4 </a:t>
            </a:r>
            <a:r>
              <a:rPr lang="en-US" sz="2400" dirty="0"/>
              <a:t>:: analyze the unexpected situations and manage them using exception handling mechanism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Programme</a:t>
            </a:r>
            <a:r>
              <a:rPr lang="en-US" dirty="0">
                <a:latin typeface="Times New Roman" panose="02020603050405020304" pitchFamily="18" charset="0"/>
              </a:rPr>
              <a:t> Outcomes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52600"/>
            <a:ext cx="830580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1. Computational Knowledge: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Apply knowledge of computing fundamentals, computing </a:t>
            </a:r>
            <a:r>
              <a:rPr lang="en-US" sz="1600" dirty="0" err="1">
                <a:latin typeface="Arial" panose="020B0604020202020204" pitchFamily="34" charset="0"/>
                <a:ea typeface="Arial" panose="020B0604020202020204" pitchFamily="34" charset="0"/>
              </a:rPr>
              <a:t>specialisation</a:t>
            </a: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, mathematics, and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domain knowledge appropriate for the computing </a:t>
            </a:r>
            <a:r>
              <a:rPr lang="en-US" sz="1600" dirty="0" err="1">
                <a:latin typeface="Arial" panose="020B0604020202020204" pitchFamily="34" charset="0"/>
                <a:ea typeface="Arial" panose="020B0604020202020204" pitchFamily="34" charset="0"/>
              </a:rPr>
              <a:t>specialisation</a:t>
            </a: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 to the abstraction and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ea typeface="Arial" panose="020B0604020202020204" pitchFamily="34" charset="0"/>
              </a:rPr>
              <a:t>conceptualisation</a:t>
            </a: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 of computing models from defined problems and requirements.</a:t>
            </a:r>
          </a:p>
          <a:p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2. Problem Analysis: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Identify, formulate, research literature, and solve complex computing problems reaching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substantiated conclusions using fundamental principles of mathematics, computing </a:t>
            </a: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sciences, and </a:t>
            </a: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relevant domain disciplines</a:t>
            </a: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3. Design /Development of Solutions: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Design and evaluate solutions for complex computing problems, and design and evaluate</a:t>
            </a:r>
            <a:b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systems, components, or processes that meet specified needs with appropriate </a:t>
            </a: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consideration for </a:t>
            </a: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</a:rPr>
              <a:t>public health and safety, cultural, societal, and environmental considerations.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322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Programme</a:t>
            </a:r>
            <a:r>
              <a:rPr lang="en-US" dirty="0">
                <a:latin typeface="Times New Roman" panose="02020603050405020304" pitchFamily="18" charset="0"/>
              </a:rPr>
              <a:t> Outcomes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447800"/>
            <a:ext cx="7924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4. Conduct investigations of complex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Computing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problems:</a:t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Use research-based knowledge and research methods including design of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experiments, analysis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and interpretation of data, and synthesis of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information to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provide valid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conclusions.</a:t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. Modern Tool Usage:</a:t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Create, select, adapt and apply appropriate techniques, resources, and modern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computing tools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to complex computing activities, with an understanding of the limitations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6.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Professionl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 Ethics:</a:t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Understand and commit to professional ethics and cyber regulations, responsibilities,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and norms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of professional computing practices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 Life-long Learning: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Recognise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need, and have the ability, to engage in independent learning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continual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computing professional.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9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Programme</a:t>
            </a:r>
            <a:r>
              <a:rPr lang="en-US" dirty="0">
                <a:latin typeface="Times New Roman" panose="02020603050405020304" pitchFamily="18" charset="0"/>
              </a:rPr>
              <a:t> Outcomes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229600" cy="554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8. Project management and finance: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Demonstrate knowledge and understanding of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the computing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and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management principles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and apply these to one ’s own work, as a member and leader in a team,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to manage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projects and in multidisciplinary environments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9. Communication Efficacy: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Communicate effectively with the computing community, and with society at large,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about complex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computing activities by being able to comprehend and write effective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reports, design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documentation, make effective presentations, and give and understand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clear instructions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14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10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 Societal and Environmental Concern: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Understand and assess societal, environmental, health, safety, legal, and cultural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issues within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local and global contexts, and the consequential responsibilities relevant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to professional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computing practices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11. Individual and Team Work: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Function effectively as an individual and as a member or leader in diverse teams and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in multidisciplinary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environments.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1400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12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 Innovation and Entrepreneurship</a:t>
            </a:r>
            <a:b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Identify a timely opportunity and using innovation to pursue that opportunity to 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create value 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and wealth for the betterment of the individual and society at large.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3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of POs with COs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66073"/>
              </p:ext>
            </p:extLst>
          </p:nvPr>
        </p:nvGraphicFramePr>
        <p:xfrm>
          <a:off x="1524000" y="1579880"/>
          <a:ext cx="6096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651000"/>
                <a:gridCol w="1016000"/>
                <a:gridCol w="1016000"/>
                <a:gridCol w="1016000"/>
                <a:gridCol w="1016000"/>
              </a:tblGrid>
              <a:tr h="370840">
                <a:tc rowSpan="1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</a:rPr>
                        <a:t>CO1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</a:rPr>
                        <a:t>CO2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</a:rPr>
                        <a:t>CO3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2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8262"/>
            <a:ext cx="8610600" cy="49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21723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(S)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Lpu theme final with copyright(S)</Template>
  <TotalTime>4790</TotalTime>
  <Words>794</Words>
  <Application>Microsoft Office PowerPoint</Application>
  <PresentationFormat>On-screen Show (4:3)</PresentationFormat>
  <Paragraphs>252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SimSun</vt:lpstr>
      <vt:lpstr>-apple-system</vt:lpstr>
      <vt:lpstr>Arial</vt:lpstr>
      <vt:lpstr>Arial Black</vt:lpstr>
      <vt:lpstr>Arial Rounded MT Bold</vt:lpstr>
      <vt:lpstr>Calibri</vt:lpstr>
      <vt:lpstr>Courier New</vt:lpstr>
      <vt:lpstr>Tahoma</vt:lpstr>
      <vt:lpstr>Times New Roman</vt:lpstr>
      <vt:lpstr>Verdana,Bold</vt:lpstr>
      <vt:lpstr>Wingdings</vt:lpstr>
      <vt:lpstr>Lpu theme final with copyright(S)</vt:lpstr>
      <vt:lpstr>Lecture 0</vt:lpstr>
      <vt:lpstr>Course details</vt:lpstr>
      <vt:lpstr>Course Assessment Model</vt:lpstr>
      <vt:lpstr>Course Outcomes:</vt:lpstr>
      <vt:lpstr>Programme Outcomes</vt:lpstr>
      <vt:lpstr>Programme Outcomes</vt:lpstr>
      <vt:lpstr>Programme Outcomes</vt:lpstr>
      <vt:lpstr>Mapping of POs with COs</vt:lpstr>
      <vt:lpstr>Course Content</vt:lpstr>
      <vt:lpstr>The hitch…</vt:lpstr>
      <vt:lpstr>Let us re-invent ourselves</vt:lpstr>
      <vt:lpstr>Daily routine</vt:lpstr>
      <vt:lpstr>PowerPoint Presentation</vt:lpstr>
      <vt:lpstr>Daily routine</vt:lpstr>
      <vt:lpstr>Daily routine</vt:lpstr>
      <vt:lpstr>Daily routine</vt:lpstr>
      <vt:lpstr>Daily routine</vt:lpstr>
      <vt:lpstr>So what does this mean?</vt:lpstr>
      <vt:lpstr>Logic, logic and logic</vt:lpstr>
      <vt:lpstr>What next?</vt:lpstr>
      <vt:lpstr>What next?</vt:lpstr>
      <vt:lpstr>Diving deeper…</vt:lpstr>
      <vt:lpstr>Diving deeper…</vt:lpstr>
      <vt:lpstr>The course contents</vt:lpstr>
      <vt:lpstr>What do we need to know?</vt:lpstr>
      <vt:lpstr>What do we need to know?</vt:lpstr>
      <vt:lpstr>What do we need to know? </vt:lpstr>
      <vt:lpstr>What do we need to know? </vt:lpstr>
      <vt:lpstr>PowerPoint Presentation</vt:lpstr>
      <vt:lpstr>What do we need to know? </vt:lpstr>
      <vt:lpstr> What do we need to know? </vt:lpstr>
      <vt:lpstr>What do we need to know? </vt:lpstr>
      <vt:lpstr>What do we need to know? </vt:lpstr>
      <vt:lpstr>What do we need to know? </vt:lpstr>
      <vt:lpstr>Acknowledgements</vt:lpstr>
      <vt:lpstr> Next :Principles of OOP's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PC</cp:lastModifiedBy>
  <cp:revision>175</cp:revision>
  <dcterms:created xsi:type="dcterms:W3CDTF">2014-05-25T11:13:57Z</dcterms:created>
  <dcterms:modified xsi:type="dcterms:W3CDTF">2022-07-19T05:10:28Z</dcterms:modified>
</cp:coreProperties>
</file>